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7" r:id="rId2"/>
    <p:sldId id="287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88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89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CADDB-9B06-49FA-88B7-F6B189DE99C6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77DDB-5E99-4B49-96B9-66F332A85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618820-7CB6-44A0-AA17-3E409828C305}" type="slidenum">
              <a:rPr lang="en-US"/>
              <a:pPr/>
              <a:t>16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doing geometric optics problems it is much simpler to draw the lens/mirror as a line so that the light relects/refracts at the line.  This saves us from having to show the lights behavior inside the lens.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A6F7-23F1-45C3-9B4A-37B8E9C1F9C2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1336-32D6-4A24-8D07-DBF5E6717E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A6F7-23F1-45C3-9B4A-37B8E9C1F9C2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1336-32D6-4A24-8D07-DBF5E6717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A6F7-23F1-45C3-9B4A-37B8E9C1F9C2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1336-32D6-4A24-8D07-DBF5E6717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A6F7-23F1-45C3-9B4A-37B8E9C1F9C2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1336-32D6-4A24-8D07-DBF5E6717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A6F7-23F1-45C3-9B4A-37B8E9C1F9C2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F61336-32D6-4A24-8D07-DBF5E6717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A6F7-23F1-45C3-9B4A-37B8E9C1F9C2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1336-32D6-4A24-8D07-DBF5E6717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A6F7-23F1-45C3-9B4A-37B8E9C1F9C2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1336-32D6-4A24-8D07-DBF5E6717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A6F7-23F1-45C3-9B4A-37B8E9C1F9C2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1336-32D6-4A24-8D07-DBF5E6717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A6F7-23F1-45C3-9B4A-37B8E9C1F9C2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1336-32D6-4A24-8D07-DBF5E6717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A6F7-23F1-45C3-9B4A-37B8E9C1F9C2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1336-32D6-4A24-8D07-DBF5E6717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A6F7-23F1-45C3-9B4A-37B8E9C1F9C2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1336-32D6-4A24-8D07-DBF5E6717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961A6F7-23F1-45C3-9B4A-37B8E9C1F9C2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F61336-32D6-4A24-8D07-DBF5E6717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phet.colorado.edu/new/admin/get-run-offline.php?sim_id=102" TargetMode="External"/><Relationship Id="rId2" Type="http://schemas.openxmlformats.org/officeDocument/2006/relationships/hyperlink" Target="http://faulkes-telescope.com/education/activities/worksheets/Light_Optic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hy.ntnu.edu.tw/ntnujava/index.php?topic=48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533400" y="4495800"/>
            <a:ext cx="7696200" cy="0"/>
          </a:xfrm>
          <a:prstGeom prst="line">
            <a:avLst/>
          </a:prstGeom>
          <a:noFill/>
          <a:ln w="63500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330575"/>
            <a:ext cx="7010400" cy="1470025"/>
          </a:xfrm>
        </p:spPr>
        <p:txBody>
          <a:bodyPr>
            <a:normAutofit fontScale="90000"/>
          </a:bodyPr>
          <a:lstStyle/>
          <a:p>
            <a:r>
              <a:rPr lang="en-US" sz="7500"/>
              <a:t>Ray Diagrams</a:t>
            </a:r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1828800" y="4495800"/>
            <a:ext cx="228600" cy="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061" name="Picture 13" descr="ey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6423025"/>
            <a:ext cx="666750" cy="434975"/>
          </a:xfrm>
          <a:prstGeom prst="rect">
            <a:avLst/>
          </a:prstGeom>
          <a:noFill/>
        </p:spPr>
      </p:pic>
      <p:pic>
        <p:nvPicPr>
          <p:cNvPr id="2064" name="Picture 16" descr="so0010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43400"/>
            <a:ext cx="593725" cy="1331913"/>
          </a:xfrm>
          <a:prstGeom prst="rect">
            <a:avLst/>
          </a:prstGeom>
          <a:noFill/>
        </p:spPr>
      </p:pic>
      <p:sp>
        <p:nvSpPr>
          <p:cNvPr id="2065" name="Line 17"/>
          <p:cNvSpPr>
            <a:spLocks noChangeShapeType="1"/>
          </p:cNvSpPr>
          <p:nvPr/>
        </p:nvSpPr>
        <p:spPr bwMode="auto">
          <a:xfrm flipH="1">
            <a:off x="7162800" y="4495800"/>
            <a:ext cx="990600" cy="2209800"/>
          </a:xfrm>
          <a:prstGeom prst="line">
            <a:avLst/>
          </a:prstGeom>
          <a:noFill/>
          <a:ln w="63500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069" name="Picture 21" descr="convex mirror colored"/>
          <p:cNvPicPr>
            <a:picLocks noChangeAspect="1" noChangeArrowheads="1"/>
          </p:cNvPicPr>
          <p:nvPr/>
        </p:nvPicPr>
        <p:blipFill>
          <a:blip r:embed="rId4" cstate="print"/>
          <a:srcRect t="9842" b="13866"/>
          <a:stretch>
            <a:fillRect/>
          </a:stretch>
        </p:blipFill>
        <p:spPr bwMode="auto">
          <a:xfrm rot="-1854895">
            <a:off x="8139113" y="3113088"/>
            <a:ext cx="973137" cy="2227262"/>
          </a:xfrm>
          <a:prstGeom prst="rect">
            <a:avLst/>
          </a:prstGeom>
          <a:noFill/>
        </p:spPr>
      </p:pic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7086600" y="228600"/>
            <a:ext cx="1866900" cy="1935163"/>
            <a:chOff x="135" y="139"/>
            <a:chExt cx="1176" cy="1219"/>
          </a:xfrm>
        </p:grpSpPr>
        <p:pic>
          <p:nvPicPr>
            <p:cNvPr id="2063" name="Picture 15" descr="security mirror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35" y="139"/>
              <a:ext cx="1176" cy="1219"/>
            </a:xfrm>
            <a:prstGeom prst="rect">
              <a:avLst/>
            </a:prstGeom>
            <a:noFill/>
          </p:spPr>
        </p:pic>
        <p:sp>
          <p:nvSpPr>
            <p:cNvPr id="2070" name="Oval 22"/>
            <p:cNvSpPr>
              <a:spLocks noChangeAspect="1" noChangeArrowheads="1"/>
            </p:cNvSpPr>
            <p:nvPr/>
          </p:nvSpPr>
          <p:spPr bwMode="auto">
            <a:xfrm>
              <a:off x="144" y="144"/>
              <a:ext cx="1152" cy="119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50" name="Rectangle 18"/>
          <p:cNvSpPr>
            <a:spLocks noChangeArrowheads="1"/>
          </p:cNvSpPr>
          <p:nvPr/>
        </p:nvSpPr>
        <p:spPr bwMode="auto">
          <a:xfrm>
            <a:off x="1600200" y="1447800"/>
            <a:ext cx="6248400" cy="495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Lensmaker’s Equation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2590800" y="4038600"/>
            <a:ext cx="37560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1" algn="l">
              <a:tabLst>
                <a:tab pos="685800" algn="l"/>
                <a:tab pos="4000500" algn="l"/>
              </a:tabLst>
            </a:pPr>
            <a:r>
              <a:rPr lang="en-US" sz="2800" b="0" dirty="0">
                <a:solidFill>
                  <a:schemeClr val="bg1"/>
                </a:solidFill>
                <a:cs typeface="Times New Roman" pitchFamily="18" charset="0"/>
              </a:rPr>
              <a:t>ƒ = focal length</a:t>
            </a:r>
            <a:endParaRPr lang="en-US" sz="2500" b="0" dirty="0">
              <a:solidFill>
                <a:schemeClr val="bg1"/>
              </a:solidFill>
            </a:endParaRPr>
          </a:p>
          <a:p>
            <a:pPr lvl="1" algn="l" eaLnBrk="0" hangingPunct="0">
              <a:tabLst>
                <a:tab pos="685800" algn="l"/>
                <a:tab pos="4000500" algn="l"/>
              </a:tabLst>
            </a:pPr>
            <a:r>
              <a:rPr lang="en-US" sz="2800" b="0" dirty="0">
                <a:solidFill>
                  <a:schemeClr val="bg1"/>
                </a:solidFill>
                <a:cs typeface="Times New Roman" pitchFamily="18" charset="0"/>
              </a:rPr>
              <a:t>d</a:t>
            </a:r>
            <a:r>
              <a:rPr lang="en-US" sz="2800" b="0" baseline="-30000" dirty="0">
                <a:solidFill>
                  <a:schemeClr val="bg1"/>
                </a:solidFill>
                <a:cs typeface="Times New Roman" pitchFamily="18" charset="0"/>
              </a:rPr>
              <a:t>o</a:t>
            </a:r>
            <a:r>
              <a:rPr lang="en-US" sz="2800" b="0" dirty="0">
                <a:solidFill>
                  <a:schemeClr val="bg1"/>
                </a:solidFill>
                <a:cs typeface="Times New Roman" pitchFamily="18" charset="0"/>
              </a:rPr>
              <a:t> = object distance</a:t>
            </a:r>
            <a:endParaRPr lang="en-US" sz="2500" b="0" dirty="0">
              <a:solidFill>
                <a:schemeClr val="bg1"/>
              </a:solidFill>
            </a:endParaRPr>
          </a:p>
          <a:p>
            <a:pPr lvl="1" algn="l" eaLnBrk="0" hangingPunct="0">
              <a:tabLst>
                <a:tab pos="685800" algn="l"/>
                <a:tab pos="4000500" algn="l"/>
              </a:tabLst>
            </a:pPr>
            <a:r>
              <a:rPr lang="en-US" sz="2800" b="0" dirty="0" err="1">
                <a:solidFill>
                  <a:schemeClr val="bg1"/>
                </a:solidFill>
                <a:cs typeface="Times New Roman" pitchFamily="18" charset="0"/>
              </a:rPr>
              <a:t>d</a:t>
            </a:r>
            <a:r>
              <a:rPr lang="en-US" sz="2800" b="0" baseline="-30000" dirty="0" err="1">
                <a:solidFill>
                  <a:schemeClr val="bg1"/>
                </a:solidFill>
                <a:cs typeface="Times New Roman" pitchFamily="18" charset="0"/>
              </a:rPr>
              <a:t>i</a:t>
            </a:r>
            <a:r>
              <a:rPr lang="en-US" sz="2800" b="0" dirty="0">
                <a:solidFill>
                  <a:schemeClr val="bg1"/>
                </a:solidFill>
                <a:cs typeface="Times New Roman" pitchFamily="18" charset="0"/>
              </a:rPr>
              <a:t> = image distance</a:t>
            </a:r>
            <a:endParaRPr lang="en-US" sz="4000" b="0" dirty="0">
              <a:solidFill>
                <a:schemeClr val="bg1"/>
              </a:solidFill>
            </a:endParaRPr>
          </a:p>
        </p:txBody>
      </p:sp>
      <p:sp>
        <p:nvSpPr>
          <p:cNvPr id="44048" name="Rectangle 16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4047" name="Object 15"/>
          <p:cNvGraphicFramePr>
            <a:graphicFrameLocks noChangeAspect="1"/>
          </p:cNvGraphicFramePr>
          <p:nvPr/>
        </p:nvGraphicFramePr>
        <p:xfrm>
          <a:off x="2895600" y="1752600"/>
          <a:ext cx="3352800" cy="1817688"/>
        </p:xfrm>
        <a:graphic>
          <a:graphicData uri="http://schemas.openxmlformats.org/presentationml/2006/ole">
            <p:oleObj spid="_x0000_s1026" name="Equation" r:id="rId3" imgW="787400" imgH="431800" progId="Equation.3">
              <p:embed/>
            </p:oleObj>
          </a:graphicData>
        </a:graphic>
      </p:graphicFrame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1524000" y="5562600"/>
            <a:ext cx="655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 eaLnBrk="0" hangingPunct="0"/>
            <a:r>
              <a:rPr lang="en-US" b="0" dirty="0">
                <a:solidFill>
                  <a:srgbClr val="002060"/>
                </a:solidFill>
              </a:rPr>
              <a:t>if distance is negative the image is behind the mirror</a:t>
            </a:r>
          </a:p>
          <a:p>
            <a:endParaRPr lang="en-US" b="0" dirty="0"/>
          </a:p>
        </p:txBody>
      </p:sp>
      <p:pic>
        <p:nvPicPr>
          <p:cNvPr id="44051" name="Picture 19" descr="j011328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609600"/>
            <a:ext cx="1371600" cy="515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1600200" y="1447800"/>
            <a:ext cx="6248400" cy="495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Magnification Equation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2438400" y="1752600"/>
          <a:ext cx="3648075" cy="1728788"/>
        </p:xfrm>
        <a:graphic>
          <a:graphicData uri="http://schemas.openxmlformats.org/presentationml/2006/ole">
            <p:oleObj spid="_x0000_s2050" name="Equation" r:id="rId3" imgW="901309" imgH="431613" progId="Equation.3">
              <p:embed/>
            </p:oleObj>
          </a:graphicData>
        </a:graphic>
      </p:graphicFrame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3124200" y="3810000"/>
            <a:ext cx="2895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lvl="1" algn="l">
              <a:tabLst>
                <a:tab pos="685800" algn="l"/>
                <a:tab pos="4000500" algn="l"/>
              </a:tabLst>
            </a:pPr>
            <a:r>
              <a:rPr lang="en-US" sz="2000" b="0" i="1" dirty="0">
                <a:solidFill>
                  <a:schemeClr val="bg1"/>
                </a:solidFill>
                <a:cs typeface="Times New Roman" pitchFamily="18" charset="0"/>
              </a:rPr>
              <a:t>m</a:t>
            </a:r>
            <a:r>
              <a:rPr lang="en-US" sz="2000" b="0" dirty="0">
                <a:solidFill>
                  <a:schemeClr val="bg1"/>
                </a:solidFill>
                <a:cs typeface="Times New Roman" pitchFamily="18" charset="0"/>
              </a:rPr>
              <a:t> = magnification</a:t>
            </a:r>
            <a:endParaRPr lang="en-US" sz="1900" b="0" dirty="0">
              <a:solidFill>
                <a:schemeClr val="bg1"/>
              </a:solidFill>
            </a:endParaRPr>
          </a:p>
          <a:p>
            <a:pPr lvl="1" algn="l" eaLnBrk="0" hangingPunct="0">
              <a:tabLst>
                <a:tab pos="685800" algn="l"/>
                <a:tab pos="4000500" algn="l"/>
              </a:tabLst>
            </a:pPr>
            <a:r>
              <a:rPr lang="en-US" sz="2000" b="0" dirty="0">
                <a:solidFill>
                  <a:schemeClr val="bg1"/>
                </a:solidFill>
                <a:cs typeface="Times New Roman" pitchFamily="18" charset="0"/>
              </a:rPr>
              <a:t>h</a:t>
            </a:r>
            <a:r>
              <a:rPr lang="en-US" sz="2000" b="0" baseline="-30000" dirty="0">
                <a:solidFill>
                  <a:schemeClr val="bg1"/>
                </a:solidFill>
                <a:cs typeface="Times New Roman" pitchFamily="18" charset="0"/>
              </a:rPr>
              <a:t>i</a:t>
            </a:r>
            <a:r>
              <a:rPr lang="en-US" sz="2000" b="0" dirty="0">
                <a:solidFill>
                  <a:schemeClr val="bg1"/>
                </a:solidFill>
                <a:cs typeface="Times New Roman" pitchFamily="18" charset="0"/>
              </a:rPr>
              <a:t> = image height</a:t>
            </a:r>
            <a:endParaRPr lang="en-US" sz="1900" b="0" dirty="0">
              <a:solidFill>
                <a:schemeClr val="bg1"/>
              </a:solidFill>
            </a:endParaRPr>
          </a:p>
          <a:p>
            <a:pPr lvl="1" algn="l" eaLnBrk="0" hangingPunct="0">
              <a:tabLst>
                <a:tab pos="685800" algn="l"/>
                <a:tab pos="4000500" algn="l"/>
              </a:tabLst>
            </a:pPr>
            <a:r>
              <a:rPr lang="en-US" sz="2000" b="0" dirty="0">
                <a:solidFill>
                  <a:schemeClr val="bg1"/>
                </a:solidFill>
                <a:cs typeface="Times New Roman" pitchFamily="18" charset="0"/>
              </a:rPr>
              <a:t>h</a:t>
            </a:r>
            <a:r>
              <a:rPr lang="en-US" sz="2000" b="0" baseline="-30000" dirty="0">
                <a:solidFill>
                  <a:schemeClr val="bg1"/>
                </a:solidFill>
                <a:cs typeface="Times New Roman" pitchFamily="18" charset="0"/>
              </a:rPr>
              <a:t>o</a:t>
            </a:r>
            <a:r>
              <a:rPr lang="en-US" sz="2000" b="0" dirty="0">
                <a:solidFill>
                  <a:schemeClr val="bg1"/>
                </a:solidFill>
                <a:cs typeface="Times New Roman" pitchFamily="18" charset="0"/>
              </a:rPr>
              <a:t> = object height</a:t>
            </a:r>
            <a:endParaRPr lang="en-US" sz="1900" b="0" dirty="0">
              <a:solidFill>
                <a:schemeClr val="bg1"/>
              </a:solidFill>
            </a:endParaRP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2260600" y="5011738"/>
            <a:ext cx="500649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14300" lvl="1" eaLnBrk="0" hangingPunct="0"/>
            <a:r>
              <a:rPr lang="en-US" b="0" dirty="0">
                <a:solidFill>
                  <a:srgbClr val="002060"/>
                </a:solidFill>
              </a:rPr>
              <a:t>If height is negative the image is upside down</a:t>
            </a:r>
          </a:p>
          <a:p>
            <a:pPr marL="114300" lvl="1" eaLnBrk="0" hangingPunct="0"/>
            <a:endParaRPr lang="en-US" b="0" dirty="0">
              <a:solidFill>
                <a:srgbClr val="002060"/>
              </a:solidFill>
            </a:endParaRPr>
          </a:p>
          <a:p>
            <a:pPr marL="114300" lvl="1" eaLnBrk="0" hangingPunct="0"/>
            <a:r>
              <a:rPr lang="en-US" b="0" dirty="0">
                <a:solidFill>
                  <a:srgbClr val="002060"/>
                </a:solidFill>
              </a:rPr>
              <a:t>if the magnification is negative </a:t>
            </a:r>
          </a:p>
          <a:p>
            <a:pPr marL="114300" lvl="1" eaLnBrk="0" hangingPunct="0"/>
            <a:r>
              <a:rPr lang="en-US" b="0" dirty="0">
                <a:solidFill>
                  <a:srgbClr val="002060"/>
                </a:solidFill>
              </a:rPr>
              <a:t>the image is inverted (upside down)</a:t>
            </a:r>
          </a:p>
          <a:p>
            <a:endParaRPr lang="en-US" b="0" dirty="0"/>
          </a:p>
        </p:txBody>
      </p:sp>
      <p:pic>
        <p:nvPicPr>
          <p:cNvPr id="45064" name="Picture 8" descr="j039797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04800"/>
            <a:ext cx="1057275" cy="10588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0" y="304800"/>
            <a:ext cx="5334000" cy="1143000"/>
          </a:xfrm>
        </p:spPr>
        <p:txBody>
          <a:bodyPr>
            <a:normAutofit fontScale="90000"/>
          </a:bodyPr>
          <a:lstStyle/>
          <a:p>
            <a:r>
              <a:rPr lang="en-US" sz="4800"/>
              <a:t>Refraction</a:t>
            </a:r>
            <a:r>
              <a:rPr lang="en-US" sz="4000"/>
              <a:t/>
            </a:r>
            <a:br>
              <a:rPr lang="en-US" sz="4000"/>
            </a:br>
            <a:r>
              <a:rPr lang="en-US" sz="3200"/>
              <a:t>(bending </a:t>
            </a:r>
            <a:r>
              <a:rPr lang="en-US" sz="3200">
                <a:solidFill>
                  <a:srgbClr val="FFCC00"/>
                </a:solidFill>
              </a:rPr>
              <a:t>light</a:t>
            </a:r>
            <a:r>
              <a:rPr lang="en-US" sz="3200"/>
              <a:t>)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52400" y="1828800"/>
            <a:ext cx="411480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Refraction</a:t>
            </a:r>
            <a:r>
              <a:rPr lang="en-US" b="0">
                <a:solidFill>
                  <a:schemeClr val="bg1"/>
                </a:solidFill>
              </a:rPr>
              <a:t> is when </a:t>
            </a:r>
            <a:r>
              <a:rPr lang="en-US" b="0">
                <a:solidFill>
                  <a:srgbClr val="FFCC00"/>
                </a:solidFill>
              </a:rPr>
              <a:t>light</a:t>
            </a:r>
            <a:r>
              <a:rPr lang="en-US" b="0">
                <a:solidFill>
                  <a:schemeClr val="bg1"/>
                </a:solidFill>
              </a:rPr>
              <a:t> </a:t>
            </a:r>
            <a:r>
              <a:rPr lang="en-US">
                <a:solidFill>
                  <a:schemeClr val="bg1"/>
                </a:solidFill>
              </a:rPr>
              <a:t>bends</a:t>
            </a:r>
            <a:r>
              <a:rPr lang="en-US" b="0">
                <a:solidFill>
                  <a:schemeClr val="bg1"/>
                </a:solidFill>
              </a:rPr>
              <a:t> as it passes from one </a:t>
            </a:r>
            <a:r>
              <a:rPr lang="en-US" b="0">
                <a:solidFill>
                  <a:srgbClr val="B2B2B2"/>
                </a:solidFill>
              </a:rPr>
              <a:t>medium</a:t>
            </a:r>
            <a:r>
              <a:rPr lang="en-US" b="0">
                <a:solidFill>
                  <a:schemeClr val="bg1"/>
                </a:solidFill>
              </a:rPr>
              <a:t> into </a:t>
            </a:r>
            <a:r>
              <a:rPr lang="en-US" b="0">
                <a:solidFill>
                  <a:srgbClr val="93EFFB"/>
                </a:solidFill>
              </a:rPr>
              <a:t>another</a:t>
            </a:r>
            <a:r>
              <a:rPr lang="en-US" b="0">
                <a:solidFill>
                  <a:schemeClr val="bg1"/>
                </a:solidFill>
              </a:rPr>
              <a:t>. </a:t>
            </a:r>
          </a:p>
          <a:p>
            <a:pPr algn="l"/>
            <a:endParaRPr lang="en-US" b="0">
              <a:solidFill>
                <a:schemeClr val="bg1"/>
              </a:solidFill>
            </a:endParaRPr>
          </a:p>
          <a:p>
            <a:pPr algn="l"/>
            <a:endParaRPr lang="en-US" b="0">
              <a:solidFill>
                <a:schemeClr val="bg1"/>
              </a:solidFill>
            </a:endParaRPr>
          </a:p>
          <a:p>
            <a:pPr algn="l"/>
            <a:r>
              <a:rPr lang="en-US" b="0">
                <a:solidFill>
                  <a:schemeClr val="bg1"/>
                </a:solidFill>
              </a:rPr>
              <a:t>When </a:t>
            </a:r>
            <a:r>
              <a:rPr lang="en-US" b="0">
                <a:solidFill>
                  <a:srgbClr val="FFCC00"/>
                </a:solidFill>
              </a:rPr>
              <a:t>light</a:t>
            </a:r>
            <a:r>
              <a:rPr lang="en-US" b="0">
                <a:solidFill>
                  <a:schemeClr val="bg1"/>
                </a:solidFill>
              </a:rPr>
              <a:t> traveling through </a:t>
            </a:r>
            <a:r>
              <a:rPr lang="en-US" b="0">
                <a:solidFill>
                  <a:srgbClr val="B2B2B2"/>
                </a:solidFill>
              </a:rPr>
              <a:t>air</a:t>
            </a:r>
            <a:r>
              <a:rPr lang="en-US" b="0">
                <a:solidFill>
                  <a:schemeClr val="bg1"/>
                </a:solidFill>
              </a:rPr>
              <a:t> passes into the </a:t>
            </a:r>
            <a:r>
              <a:rPr lang="en-US" b="0">
                <a:solidFill>
                  <a:srgbClr val="93EFFB"/>
                </a:solidFill>
              </a:rPr>
              <a:t>glass</a:t>
            </a:r>
            <a:r>
              <a:rPr lang="en-US" b="0">
                <a:solidFill>
                  <a:schemeClr val="bg1"/>
                </a:solidFill>
              </a:rPr>
              <a:t> block it is </a:t>
            </a:r>
            <a:r>
              <a:rPr lang="en-US">
                <a:solidFill>
                  <a:schemeClr val="bg1"/>
                </a:solidFill>
              </a:rPr>
              <a:t>refracted</a:t>
            </a:r>
            <a:r>
              <a:rPr lang="en-US" b="0">
                <a:solidFill>
                  <a:schemeClr val="bg1"/>
                </a:solidFill>
              </a:rPr>
              <a:t> towards the </a:t>
            </a:r>
            <a:r>
              <a:rPr lang="en-US" b="0">
                <a:solidFill>
                  <a:srgbClr val="FF00FF"/>
                </a:solidFill>
              </a:rPr>
              <a:t>normal</a:t>
            </a:r>
            <a:r>
              <a:rPr lang="en-US" b="0">
                <a:solidFill>
                  <a:schemeClr val="bg1"/>
                </a:solidFill>
              </a:rPr>
              <a:t>. </a:t>
            </a:r>
          </a:p>
          <a:p>
            <a:pPr algn="l"/>
            <a:endParaRPr lang="en-US" b="0">
              <a:solidFill>
                <a:schemeClr val="bg1"/>
              </a:solidFill>
            </a:endParaRPr>
          </a:p>
          <a:p>
            <a:pPr algn="l"/>
            <a:endParaRPr lang="en-US" b="0">
              <a:solidFill>
                <a:schemeClr val="bg1"/>
              </a:solidFill>
            </a:endParaRPr>
          </a:p>
          <a:p>
            <a:pPr algn="l"/>
            <a:r>
              <a:rPr lang="en-US" b="0">
                <a:solidFill>
                  <a:schemeClr val="bg1"/>
                </a:solidFill>
              </a:rPr>
              <a:t>When </a:t>
            </a:r>
            <a:r>
              <a:rPr lang="en-US" b="0">
                <a:solidFill>
                  <a:srgbClr val="FFCC00"/>
                </a:solidFill>
              </a:rPr>
              <a:t>light </a:t>
            </a:r>
            <a:r>
              <a:rPr lang="en-US" b="0">
                <a:solidFill>
                  <a:schemeClr val="bg1"/>
                </a:solidFill>
              </a:rPr>
              <a:t>passes back out of the </a:t>
            </a:r>
            <a:r>
              <a:rPr lang="en-US" b="0">
                <a:solidFill>
                  <a:srgbClr val="93EFFB"/>
                </a:solidFill>
              </a:rPr>
              <a:t>glass</a:t>
            </a:r>
            <a:r>
              <a:rPr lang="en-US" b="0">
                <a:solidFill>
                  <a:schemeClr val="bg1"/>
                </a:solidFill>
              </a:rPr>
              <a:t> into the </a:t>
            </a:r>
            <a:r>
              <a:rPr lang="en-US" b="0">
                <a:solidFill>
                  <a:srgbClr val="B2B2B2"/>
                </a:solidFill>
              </a:rPr>
              <a:t>air</a:t>
            </a:r>
            <a:r>
              <a:rPr lang="en-US" b="0">
                <a:solidFill>
                  <a:schemeClr val="bg1"/>
                </a:solidFill>
              </a:rPr>
              <a:t>, it is </a:t>
            </a:r>
            <a:r>
              <a:rPr lang="en-US">
                <a:solidFill>
                  <a:schemeClr val="bg1"/>
                </a:solidFill>
              </a:rPr>
              <a:t>refracted</a:t>
            </a:r>
            <a:r>
              <a:rPr lang="en-US" b="0">
                <a:solidFill>
                  <a:schemeClr val="bg1"/>
                </a:solidFill>
              </a:rPr>
              <a:t> away from the </a:t>
            </a:r>
            <a:r>
              <a:rPr lang="en-US" b="0">
                <a:solidFill>
                  <a:srgbClr val="FF00FF"/>
                </a:solidFill>
              </a:rPr>
              <a:t>normal</a:t>
            </a:r>
            <a:r>
              <a:rPr lang="en-US" b="0">
                <a:solidFill>
                  <a:schemeClr val="bg1"/>
                </a:solidFill>
              </a:rPr>
              <a:t>.</a:t>
            </a:r>
          </a:p>
          <a:p>
            <a:pPr algn="l"/>
            <a:endParaRPr lang="en-US" b="0">
              <a:solidFill>
                <a:schemeClr val="bg1"/>
              </a:solidFill>
            </a:endParaRPr>
          </a:p>
          <a:p>
            <a:pPr algn="l"/>
            <a:endParaRPr lang="en-US" b="0">
              <a:solidFill>
                <a:schemeClr val="bg1"/>
              </a:solidFill>
            </a:endParaRPr>
          </a:p>
          <a:p>
            <a:pPr algn="l"/>
            <a:r>
              <a:rPr lang="en-US" b="0">
                <a:solidFill>
                  <a:schemeClr val="bg1"/>
                </a:solidFill>
              </a:rPr>
              <a:t>Since </a:t>
            </a:r>
            <a:r>
              <a:rPr lang="en-US" b="0">
                <a:solidFill>
                  <a:srgbClr val="FFCC00"/>
                </a:solidFill>
              </a:rPr>
              <a:t>light </a:t>
            </a:r>
            <a:r>
              <a:rPr lang="en-US">
                <a:solidFill>
                  <a:schemeClr val="bg1"/>
                </a:solidFill>
              </a:rPr>
              <a:t>refracts </a:t>
            </a:r>
            <a:r>
              <a:rPr lang="en-US" b="0">
                <a:solidFill>
                  <a:schemeClr val="bg1"/>
                </a:solidFill>
              </a:rPr>
              <a:t>when it changes </a:t>
            </a:r>
            <a:r>
              <a:rPr lang="en-US" b="0">
                <a:solidFill>
                  <a:srgbClr val="93EFFB"/>
                </a:solidFill>
              </a:rPr>
              <a:t>mediums</a:t>
            </a:r>
            <a:r>
              <a:rPr lang="en-US" b="0">
                <a:solidFill>
                  <a:schemeClr val="bg1"/>
                </a:solidFill>
              </a:rPr>
              <a:t> </a:t>
            </a:r>
            <a:r>
              <a:rPr lang="en-US" b="0">
                <a:solidFill>
                  <a:srgbClr val="FFCC00"/>
                </a:solidFill>
              </a:rPr>
              <a:t>it</a:t>
            </a:r>
            <a:r>
              <a:rPr lang="en-US" b="0">
                <a:solidFill>
                  <a:schemeClr val="bg1"/>
                </a:solidFill>
              </a:rPr>
              <a:t> can be aimed.  </a:t>
            </a:r>
            <a:r>
              <a:rPr lang="en-US" b="0">
                <a:solidFill>
                  <a:srgbClr val="93EFFB"/>
                </a:solidFill>
              </a:rPr>
              <a:t>Lenses</a:t>
            </a:r>
            <a:r>
              <a:rPr lang="en-US" b="0">
                <a:solidFill>
                  <a:schemeClr val="bg1"/>
                </a:solidFill>
              </a:rPr>
              <a:t> are shaped so </a:t>
            </a:r>
            <a:r>
              <a:rPr lang="en-US" b="0">
                <a:solidFill>
                  <a:srgbClr val="FFCC00"/>
                </a:solidFill>
              </a:rPr>
              <a:t>light</a:t>
            </a:r>
            <a:r>
              <a:rPr lang="en-US" b="0">
                <a:solidFill>
                  <a:schemeClr val="bg1"/>
                </a:solidFill>
              </a:rPr>
              <a:t> is aimed at a </a:t>
            </a:r>
            <a:r>
              <a:rPr lang="en-US" b="0">
                <a:solidFill>
                  <a:srgbClr val="FF0000"/>
                </a:solidFill>
              </a:rPr>
              <a:t>focal point</a:t>
            </a:r>
            <a:r>
              <a:rPr lang="en-US" b="0">
                <a:solidFill>
                  <a:schemeClr val="bg1"/>
                </a:solidFill>
              </a:rPr>
              <a:t>.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895600" y="0"/>
            <a:ext cx="6019800" cy="6858000"/>
            <a:chOff x="1824" y="0"/>
            <a:chExt cx="3792" cy="4320"/>
          </a:xfrm>
        </p:grpSpPr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1824" y="0"/>
              <a:ext cx="3792" cy="4320"/>
              <a:chOff x="1920" y="0"/>
              <a:chExt cx="3792" cy="4320"/>
            </a:xfrm>
          </p:grpSpPr>
          <p:grpSp>
            <p:nvGrpSpPr>
              <p:cNvPr id="4" name="Group 22"/>
              <p:cNvGrpSpPr>
                <a:grpSpLocks/>
              </p:cNvGrpSpPr>
              <p:nvPr/>
            </p:nvGrpSpPr>
            <p:grpSpPr bwMode="auto">
              <a:xfrm>
                <a:off x="1920" y="0"/>
                <a:ext cx="3792" cy="4320"/>
                <a:chOff x="1920" y="0"/>
                <a:chExt cx="3792" cy="4320"/>
              </a:xfrm>
            </p:grpSpPr>
            <p:pic>
              <p:nvPicPr>
                <p:cNvPr id="4102" name="Picture 6" descr="glass block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r="-2" b="-1877"/>
                <a:stretch>
                  <a:fillRect/>
                </a:stretch>
              </p:blipFill>
              <p:spPr bwMode="auto">
                <a:xfrm>
                  <a:off x="2832" y="2016"/>
                  <a:ext cx="2880" cy="1466"/>
                </a:xfrm>
                <a:prstGeom prst="rect">
                  <a:avLst/>
                </a:prstGeom>
                <a:noFill/>
              </p:spPr>
            </p:pic>
            <p:sp>
              <p:nvSpPr>
                <p:cNvPr id="4103" name="Line 7"/>
                <p:cNvSpPr>
                  <a:spLocks noChangeShapeType="1"/>
                </p:cNvSpPr>
                <p:nvPr/>
              </p:nvSpPr>
              <p:spPr bwMode="auto">
                <a:xfrm>
                  <a:off x="4032" y="1392"/>
                  <a:ext cx="0" cy="1200"/>
                </a:xfrm>
                <a:prstGeom prst="line">
                  <a:avLst/>
                </a:prstGeom>
                <a:noFill/>
                <a:ln w="25400">
                  <a:solidFill>
                    <a:srgbClr val="FF00FF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4" name="Line 8"/>
                <p:cNvSpPr>
                  <a:spLocks noChangeShapeType="1"/>
                </p:cNvSpPr>
                <p:nvPr/>
              </p:nvSpPr>
              <p:spPr bwMode="auto">
                <a:xfrm>
                  <a:off x="1920" y="0"/>
                  <a:ext cx="2112" cy="2016"/>
                </a:xfrm>
                <a:prstGeom prst="line">
                  <a:avLst/>
                </a:prstGeom>
                <a:noFill/>
                <a:ln w="50800">
                  <a:solidFill>
                    <a:srgbClr val="FFCC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5" name="Line 9"/>
                <p:cNvSpPr>
                  <a:spLocks noChangeShapeType="1"/>
                </p:cNvSpPr>
                <p:nvPr/>
              </p:nvSpPr>
              <p:spPr bwMode="auto">
                <a:xfrm>
                  <a:off x="4032" y="2016"/>
                  <a:ext cx="624" cy="1440"/>
                </a:xfrm>
                <a:prstGeom prst="line">
                  <a:avLst/>
                </a:prstGeom>
                <a:noFill/>
                <a:ln w="50800">
                  <a:solidFill>
                    <a:srgbClr val="FFCC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7" name="Line 11"/>
                <p:cNvSpPr>
                  <a:spLocks noChangeShapeType="1"/>
                </p:cNvSpPr>
                <p:nvPr/>
              </p:nvSpPr>
              <p:spPr bwMode="auto">
                <a:xfrm>
                  <a:off x="4656" y="2832"/>
                  <a:ext cx="0" cy="1104"/>
                </a:xfrm>
                <a:prstGeom prst="line">
                  <a:avLst/>
                </a:prstGeom>
                <a:noFill/>
                <a:ln w="25400">
                  <a:solidFill>
                    <a:srgbClr val="FF00FF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8" name="Line 12"/>
                <p:cNvSpPr>
                  <a:spLocks noChangeShapeType="1"/>
                </p:cNvSpPr>
                <p:nvPr/>
              </p:nvSpPr>
              <p:spPr bwMode="auto">
                <a:xfrm>
                  <a:off x="4656" y="3456"/>
                  <a:ext cx="912" cy="864"/>
                </a:xfrm>
                <a:prstGeom prst="line">
                  <a:avLst/>
                </a:prstGeom>
                <a:noFill/>
                <a:ln w="50800">
                  <a:solidFill>
                    <a:srgbClr val="FFCC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10" name="Text Box 14"/>
              <p:cNvSpPr txBox="1">
                <a:spLocks noChangeArrowheads="1"/>
              </p:cNvSpPr>
              <p:nvPr/>
            </p:nvSpPr>
            <p:spPr bwMode="auto">
              <a:xfrm>
                <a:off x="3600" y="1152"/>
                <a:ext cx="9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FF"/>
                    </a:solidFill>
                  </a:rPr>
                  <a:t>normal</a:t>
                </a:r>
              </a:p>
            </p:txBody>
          </p:sp>
          <p:sp>
            <p:nvSpPr>
              <p:cNvPr id="4111" name="Text Box 15"/>
              <p:cNvSpPr txBox="1">
                <a:spLocks noChangeArrowheads="1"/>
              </p:cNvSpPr>
              <p:nvPr/>
            </p:nvSpPr>
            <p:spPr bwMode="auto">
              <a:xfrm>
                <a:off x="4176" y="3936"/>
                <a:ext cx="9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FF"/>
                    </a:solidFill>
                  </a:rPr>
                  <a:t>normal</a:t>
                </a:r>
              </a:p>
            </p:txBody>
          </p:sp>
          <p:sp>
            <p:nvSpPr>
              <p:cNvPr id="4112" name="Text Box 16"/>
              <p:cNvSpPr txBox="1">
                <a:spLocks noChangeArrowheads="1"/>
              </p:cNvSpPr>
              <p:nvPr/>
            </p:nvSpPr>
            <p:spPr bwMode="auto">
              <a:xfrm>
                <a:off x="2976" y="1680"/>
                <a:ext cx="52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B2B2B2"/>
                    </a:solidFill>
                  </a:rPr>
                  <a:t>air</a:t>
                </a:r>
              </a:p>
            </p:txBody>
          </p:sp>
          <p:sp>
            <p:nvSpPr>
              <p:cNvPr id="4113" name="Text Box 17"/>
              <p:cNvSpPr txBox="1">
                <a:spLocks noChangeArrowheads="1"/>
              </p:cNvSpPr>
              <p:nvPr/>
            </p:nvSpPr>
            <p:spPr bwMode="auto">
              <a:xfrm>
                <a:off x="5088" y="3552"/>
                <a:ext cx="52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B2B2B2"/>
                    </a:solidFill>
                  </a:rPr>
                  <a:t>air</a:t>
                </a:r>
              </a:p>
            </p:txBody>
          </p:sp>
          <p:sp>
            <p:nvSpPr>
              <p:cNvPr id="4114" name="Text Box 18"/>
              <p:cNvSpPr txBox="1">
                <a:spLocks noChangeArrowheads="1"/>
              </p:cNvSpPr>
              <p:nvPr/>
            </p:nvSpPr>
            <p:spPr bwMode="auto">
              <a:xfrm>
                <a:off x="3984" y="2378"/>
                <a:ext cx="33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l-GR" sz="2000" b="0">
                    <a:solidFill>
                      <a:srgbClr val="93EFFB"/>
                    </a:solidFill>
                    <a:cs typeface="Arial" charset="0"/>
                  </a:rPr>
                  <a:t>θ</a:t>
                </a:r>
                <a:r>
                  <a:rPr lang="en-US" sz="2000" b="0" baseline="-25000">
                    <a:solidFill>
                      <a:srgbClr val="93EFFB"/>
                    </a:solidFill>
                    <a:cs typeface="Arial" charset="0"/>
                  </a:rPr>
                  <a:t>r</a:t>
                </a:r>
                <a:endParaRPr lang="el-GR" sz="2000" b="0" baseline="-25000">
                  <a:solidFill>
                    <a:srgbClr val="93EFFB"/>
                  </a:solidFill>
                  <a:cs typeface="Arial" charset="0"/>
                </a:endParaRPr>
              </a:p>
            </p:txBody>
          </p:sp>
          <p:sp>
            <p:nvSpPr>
              <p:cNvPr id="4115" name="Text Box 19"/>
              <p:cNvSpPr txBox="1">
                <a:spLocks noChangeArrowheads="1"/>
              </p:cNvSpPr>
              <p:nvPr/>
            </p:nvSpPr>
            <p:spPr bwMode="auto">
              <a:xfrm>
                <a:off x="3744" y="1584"/>
                <a:ext cx="33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l-GR" sz="2000" b="0">
                    <a:solidFill>
                      <a:srgbClr val="B2B2B2"/>
                    </a:solidFill>
                    <a:cs typeface="Arial" charset="0"/>
                  </a:rPr>
                  <a:t>θ</a:t>
                </a:r>
                <a:r>
                  <a:rPr lang="en-US" sz="2000" b="0" baseline="-25000">
                    <a:solidFill>
                      <a:srgbClr val="B2B2B2"/>
                    </a:solidFill>
                    <a:cs typeface="Arial" charset="0"/>
                  </a:rPr>
                  <a:t>i</a:t>
                </a:r>
                <a:endParaRPr lang="el-GR" sz="2000" b="0" baseline="-25000">
                  <a:solidFill>
                    <a:srgbClr val="B2B2B2"/>
                  </a:solidFill>
                  <a:cs typeface="Arial" charset="0"/>
                </a:endParaRPr>
              </a:p>
            </p:txBody>
          </p:sp>
          <p:sp>
            <p:nvSpPr>
              <p:cNvPr id="4116" name="Text Box 20"/>
              <p:cNvSpPr txBox="1">
                <a:spLocks noChangeArrowheads="1"/>
              </p:cNvSpPr>
              <p:nvPr/>
            </p:nvSpPr>
            <p:spPr bwMode="auto">
              <a:xfrm>
                <a:off x="4608" y="3600"/>
                <a:ext cx="33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l-GR" sz="2000" b="0">
                    <a:solidFill>
                      <a:srgbClr val="B2B2B2"/>
                    </a:solidFill>
                    <a:cs typeface="Arial" charset="0"/>
                  </a:rPr>
                  <a:t>θ</a:t>
                </a:r>
                <a:r>
                  <a:rPr lang="en-US" sz="2000" b="0" baseline="-25000">
                    <a:solidFill>
                      <a:srgbClr val="B2B2B2"/>
                    </a:solidFill>
                    <a:cs typeface="Arial" charset="0"/>
                  </a:rPr>
                  <a:t>r</a:t>
                </a:r>
                <a:endParaRPr lang="el-GR" sz="2000" b="0" baseline="-25000">
                  <a:solidFill>
                    <a:srgbClr val="B2B2B2"/>
                  </a:solidFill>
                  <a:cs typeface="Arial" charset="0"/>
                </a:endParaRPr>
              </a:p>
            </p:txBody>
          </p:sp>
          <p:sp>
            <p:nvSpPr>
              <p:cNvPr id="4117" name="Text Box 21"/>
              <p:cNvSpPr txBox="1">
                <a:spLocks noChangeArrowheads="1"/>
              </p:cNvSpPr>
              <p:nvPr/>
            </p:nvSpPr>
            <p:spPr bwMode="auto">
              <a:xfrm>
                <a:off x="4380" y="2739"/>
                <a:ext cx="33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l-GR" sz="2000" b="0">
                    <a:solidFill>
                      <a:srgbClr val="93EFFB"/>
                    </a:solidFill>
                    <a:cs typeface="Arial" charset="0"/>
                  </a:rPr>
                  <a:t>θ</a:t>
                </a:r>
                <a:r>
                  <a:rPr lang="en-US" sz="2000" b="0" baseline="-25000">
                    <a:solidFill>
                      <a:srgbClr val="93EFFB"/>
                    </a:solidFill>
                    <a:cs typeface="Arial" charset="0"/>
                  </a:rPr>
                  <a:t>i</a:t>
                </a:r>
                <a:endParaRPr lang="el-GR" sz="2000" b="0" baseline="-25000">
                  <a:solidFill>
                    <a:srgbClr val="93EFFB"/>
                  </a:solidFill>
                  <a:cs typeface="Arial" charset="0"/>
                </a:endParaRPr>
              </a:p>
            </p:txBody>
          </p:sp>
        </p:grpSp>
        <p:sp>
          <p:nvSpPr>
            <p:cNvPr id="4106" name="Text Box 10"/>
            <p:cNvSpPr txBox="1">
              <a:spLocks noChangeArrowheads="1"/>
            </p:cNvSpPr>
            <p:nvPr/>
          </p:nvSpPr>
          <p:spPr bwMode="auto">
            <a:xfrm>
              <a:off x="4848" y="2112"/>
              <a:ext cx="6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</a:rPr>
                <a:t>glass block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47" name="Picture 27" descr="eye sideways"/>
          <p:cNvPicPr>
            <a:picLocks noChangeAspect="1" noChangeArrowheads="1"/>
          </p:cNvPicPr>
          <p:nvPr/>
        </p:nvPicPr>
        <p:blipFill>
          <a:blip r:embed="rId2" cstate="print"/>
          <a:srcRect r="4477"/>
          <a:stretch>
            <a:fillRect/>
          </a:stretch>
        </p:blipFill>
        <p:spPr bwMode="auto">
          <a:xfrm rot="207763">
            <a:off x="7467600" y="2206625"/>
            <a:ext cx="1828800" cy="3992563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3EFFB"/>
                </a:solidFill>
              </a:rPr>
              <a:t>Lenses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28600" y="1568450"/>
            <a:ext cx="8915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0">
                <a:solidFill>
                  <a:schemeClr val="bg1"/>
                </a:solidFill>
              </a:rPr>
              <a:t>The first telescope, designed and built by Galileo, used </a:t>
            </a:r>
            <a:r>
              <a:rPr lang="en-US" b="0">
                <a:solidFill>
                  <a:srgbClr val="93EFFB"/>
                </a:solidFill>
              </a:rPr>
              <a:t>lenses </a:t>
            </a:r>
            <a:r>
              <a:rPr lang="en-US" b="0">
                <a:solidFill>
                  <a:schemeClr val="bg1"/>
                </a:solidFill>
              </a:rPr>
              <a:t>to focus </a:t>
            </a:r>
            <a:r>
              <a:rPr lang="en-US" b="0">
                <a:solidFill>
                  <a:srgbClr val="FFCC00"/>
                </a:solidFill>
              </a:rPr>
              <a:t>light</a:t>
            </a:r>
            <a:r>
              <a:rPr lang="en-US" b="0">
                <a:solidFill>
                  <a:schemeClr val="bg1"/>
                </a:solidFill>
              </a:rPr>
              <a:t> from faraway objects, into Galileo’s eye. His telescope consisted of a </a:t>
            </a:r>
            <a:r>
              <a:rPr lang="en-US" b="0">
                <a:solidFill>
                  <a:srgbClr val="93EFFB"/>
                </a:solidFill>
              </a:rPr>
              <a:t>concave lens</a:t>
            </a:r>
            <a:r>
              <a:rPr lang="en-US" b="0">
                <a:solidFill>
                  <a:schemeClr val="bg1"/>
                </a:solidFill>
              </a:rPr>
              <a:t> and a </a:t>
            </a:r>
            <a:r>
              <a:rPr lang="en-US" b="0">
                <a:solidFill>
                  <a:srgbClr val="93EFFB"/>
                </a:solidFill>
              </a:rPr>
              <a:t>convex lens</a:t>
            </a:r>
            <a:r>
              <a:rPr lang="en-US" b="0">
                <a:solidFill>
                  <a:schemeClr val="bg1"/>
                </a:solidFill>
              </a:rPr>
              <a:t>.</a:t>
            </a:r>
            <a:r>
              <a:rPr lang="en-US"/>
              <a:t> 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28600" y="6064250"/>
            <a:ext cx="891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0">
                <a:solidFill>
                  <a:srgbClr val="FFCC00"/>
                </a:solidFill>
              </a:rPr>
              <a:t>Light rays</a:t>
            </a:r>
            <a:r>
              <a:rPr lang="en-US" b="0">
                <a:solidFill>
                  <a:schemeClr val="bg1"/>
                </a:solidFill>
              </a:rPr>
              <a:t> are always refracted (bent) towards the thickest part of the </a:t>
            </a:r>
            <a:r>
              <a:rPr lang="en-US" b="0">
                <a:solidFill>
                  <a:srgbClr val="93EFFB"/>
                </a:solidFill>
              </a:rPr>
              <a:t>lens</a:t>
            </a:r>
            <a:r>
              <a:rPr lang="en-US" b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5129" name="Picture 9" descr="convex lens m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5100" y="2895600"/>
            <a:ext cx="622300" cy="2667000"/>
          </a:xfrm>
          <a:prstGeom prst="rect">
            <a:avLst/>
          </a:prstGeom>
          <a:noFill/>
        </p:spPr>
      </p:pic>
      <p:pic>
        <p:nvPicPr>
          <p:cNvPr id="5130" name="Picture 10" descr="concave lens m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39025" y="3719513"/>
            <a:ext cx="333375" cy="1066800"/>
          </a:xfrm>
          <a:prstGeom prst="rect">
            <a:avLst/>
          </a:prstGeom>
          <a:noFill/>
        </p:spPr>
      </p:pic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0" y="3200400"/>
            <a:ext cx="17526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-47625" y="5257800"/>
            <a:ext cx="17526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1676400" y="3200400"/>
            <a:ext cx="5943600" cy="7620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V="1">
            <a:off x="1600200" y="4495800"/>
            <a:ext cx="6019800" cy="7620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7620000" y="3962400"/>
            <a:ext cx="6096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7543800" y="4495800"/>
            <a:ext cx="6858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1600200" y="2895600"/>
            <a:ext cx="6172200" cy="8382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flipV="1">
            <a:off x="1600200" y="4724400"/>
            <a:ext cx="6172200" cy="8382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1981200" y="3962400"/>
            <a:ext cx="10668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93EFFB"/>
                </a:solidFill>
              </a:rPr>
              <a:t>convex lens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6477000" y="3962400"/>
            <a:ext cx="10668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93EFFB"/>
                </a:solidFill>
              </a:rPr>
              <a:t>concave lens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228600" y="3886200"/>
            <a:ext cx="10668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FFCC00"/>
                </a:solidFill>
              </a:rPr>
              <a:t>light from 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Rules for Concave Lens (Divergence)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51510" indent="-51435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incident ray traveling parallel to the principal axis of a diverging lens will refract through the lens and travel in line with the focal point.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incident ray traveling towards the focal point on the way to the lens will refract through the lens and travel parallel to the principal axis.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incident ray that passes through the center of the lens will in affect continue in the same direction that it had when it entered the lens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Concave </a:t>
            </a:r>
            <a:r>
              <a:rPr lang="en-US">
                <a:solidFill>
                  <a:srgbClr val="93EFFB"/>
                </a:solidFill>
              </a:rPr>
              <a:t>Lenses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28600" y="1752600"/>
            <a:ext cx="510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0">
                <a:solidFill>
                  <a:srgbClr val="93EFFB"/>
                </a:solidFill>
              </a:rPr>
              <a:t>Concave lenses</a:t>
            </a:r>
            <a:r>
              <a:rPr lang="en-US" b="0">
                <a:solidFill>
                  <a:schemeClr val="bg1"/>
                </a:solidFill>
              </a:rPr>
              <a:t> are thin in the middle and make </a:t>
            </a:r>
            <a:r>
              <a:rPr lang="en-US" b="0">
                <a:solidFill>
                  <a:srgbClr val="FFCC00"/>
                </a:solidFill>
              </a:rPr>
              <a:t>light rays</a:t>
            </a:r>
            <a:r>
              <a:rPr lang="en-US" b="0">
                <a:solidFill>
                  <a:schemeClr val="bg1"/>
                </a:solidFill>
              </a:rPr>
              <a:t> diverge (spread out).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28600" y="5943600"/>
            <a:ext cx="563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0">
                <a:solidFill>
                  <a:schemeClr val="bg1"/>
                </a:solidFill>
              </a:rPr>
              <a:t>If the </a:t>
            </a:r>
            <a:r>
              <a:rPr lang="en-US" b="0">
                <a:solidFill>
                  <a:srgbClr val="FFCC00"/>
                </a:solidFill>
              </a:rPr>
              <a:t>rays of light</a:t>
            </a:r>
            <a:r>
              <a:rPr lang="en-US" b="0">
                <a:solidFill>
                  <a:schemeClr val="bg1"/>
                </a:solidFill>
              </a:rPr>
              <a:t> are traced back (dotted sight lines), they all intersect at the </a:t>
            </a:r>
            <a:r>
              <a:rPr lang="en-US" b="0">
                <a:solidFill>
                  <a:srgbClr val="FF0000"/>
                </a:solidFill>
              </a:rPr>
              <a:t>focal point (F)</a:t>
            </a:r>
            <a:r>
              <a:rPr lang="en-US" b="0">
                <a:solidFill>
                  <a:schemeClr val="bg1"/>
                </a:solidFill>
              </a:rPr>
              <a:t> behind the </a:t>
            </a:r>
            <a:r>
              <a:rPr lang="en-US" b="0">
                <a:solidFill>
                  <a:srgbClr val="93EFFB"/>
                </a:solidFill>
              </a:rPr>
              <a:t>lens</a:t>
            </a:r>
            <a:r>
              <a:rPr lang="en-US" b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178" name="Rectangle 34"/>
          <p:cNvSpPr>
            <a:spLocks noChangeArrowheads="1"/>
          </p:cNvSpPr>
          <p:nvPr/>
        </p:nvSpPr>
        <p:spPr bwMode="auto">
          <a:xfrm>
            <a:off x="1143000" y="3048000"/>
            <a:ext cx="1219200" cy="1752600"/>
          </a:xfrm>
          <a:prstGeom prst="rect">
            <a:avLst/>
          </a:prstGeom>
          <a:solidFill>
            <a:srgbClr val="5F5F5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0" y="1524000"/>
            <a:ext cx="9172575" cy="5038725"/>
            <a:chOff x="0" y="672"/>
            <a:chExt cx="5778" cy="3174"/>
          </a:xfrm>
        </p:grpSpPr>
        <p:grpSp>
          <p:nvGrpSpPr>
            <p:cNvPr id="3" name="Group 61"/>
            <p:cNvGrpSpPr>
              <a:grpSpLocks/>
            </p:cNvGrpSpPr>
            <p:nvPr/>
          </p:nvGrpSpPr>
          <p:grpSpPr bwMode="auto">
            <a:xfrm>
              <a:off x="0" y="2256"/>
              <a:ext cx="5760" cy="375"/>
              <a:chOff x="0" y="2256"/>
              <a:chExt cx="5760" cy="375"/>
            </a:xfrm>
          </p:grpSpPr>
          <p:sp>
            <p:nvSpPr>
              <p:cNvPr id="6206" name="Line 62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5760" cy="0"/>
              </a:xfrm>
              <a:prstGeom prst="line">
                <a:avLst/>
              </a:prstGeom>
              <a:noFill/>
              <a:ln w="9525">
                <a:solidFill>
                  <a:srgbClr val="33CCCC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7" name="Text Box 63"/>
              <p:cNvSpPr txBox="1">
                <a:spLocks noChangeArrowheads="1"/>
              </p:cNvSpPr>
              <p:nvPr/>
            </p:nvSpPr>
            <p:spPr bwMode="auto">
              <a:xfrm>
                <a:off x="3168" y="2400"/>
                <a:ext cx="25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solidFill>
                      <a:srgbClr val="66FFFF"/>
                    </a:solidFill>
                  </a:rPr>
                  <a:t>optical axis</a:t>
                </a:r>
              </a:p>
            </p:txBody>
          </p:sp>
          <p:sp>
            <p:nvSpPr>
              <p:cNvPr id="6208" name="Line 64"/>
              <p:cNvSpPr>
                <a:spLocks noChangeShapeType="1"/>
              </p:cNvSpPr>
              <p:nvPr/>
            </p:nvSpPr>
            <p:spPr bwMode="auto">
              <a:xfrm flipH="1" flipV="1">
                <a:off x="3936" y="2304"/>
                <a:ext cx="144" cy="192"/>
              </a:xfrm>
              <a:prstGeom prst="line">
                <a:avLst/>
              </a:prstGeom>
              <a:noFill/>
              <a:ln w="9525">
                <a:solidFill>
                  <a:srgbClr val="66FF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09" name="Line 65"/>
            <p:cNvSpPr>
              <a:spLocks noChangeShapeType="1"/>
            </p:cNvSpPr>
            <p:nvPr/>
          </p:nvSpPr>
          <p:spPr bwMode="auto">
            <a:xfrm>
              <a:off x="3120" y="2256"/>
              <a:ext cx="2640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0" name="Line 66"/>
            <p:cNvSpPr>
              <a:spLocks noChangeShapeType="1"/>
            </p:cNvSpPr>
            <p:nvPr/>
          </p:nvSpPr>
          <p:spPr bwMode="auto">
            <a:xfrm flipV="1">
              <a:off x="3216" y="672"/>
              <a:ext cx="2544" cy="768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1" name="Line 67"/>
            <p:cNvSpPr>
              <a:spLocks noChangeShapeType="1"/>
            </p:cNvSpPr>
            <p:nvPr/>
          </p:nvSpPr>
          <p:spPr bwMode="auto">
            <a:xfrm>
              <a:off x="3225" y="3114"/>
              <a:ext cx="2535" cy="732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2" name="Line 68"/>
            <p:cNvSpPr>
              <a:spLocks noChangeShapeType="1"/>
            </p:cNvSpPr>
            <p:nvPr/>
          </p:nvSpPr>
          <p:spPr bwMode="auto">
            <a:xfrm flipV="1">
              <a:off x="3138" y="1488"/>
              <a:ext cx="2622" cy="36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3" name="Line 69"/>
            <p:cNvSpPr>
              <a:spLocks noChangeShapeType="1"/>
            </p:cNvSpPr>
            <p:nvPr/>
          </p:nvSpPr>
          <p:spPr bwMode="auto">
            <a:xfrm>
              <a:off x="3153" y="2670"/>
              <a:ext cx="2625" cy="36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pic>
          <p:nvPicPr>
            <p:cNvPr id="6214" name="Picture 70" descr="concave lens m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88" y="1336"/>
              <a:ext cx="576" cy="1839"/>
            </a:xfrm>
            <a:prstGeom prst="rect">
              <a:avLst/>
            </a:prstGeom>
            <a:noFill/>
          </p:spPr>
        </p:pic>
        <p:sp>
          <p:nvSpPr>
            <p:cNvPr id="6215" name="Line 71"/>
            <p:cNvSpPr>
              <a:spLocks noChangeShapeType="1"/>
            </p:cNvSpPr>
            <p:nvPr/>
          </p:nvSpPr>
          <p:spPr bwMode="auto">
            <a:xfrm>
              <a:off x="2832" y="2256"/>
              <a:ext cx="279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6" name="Line 72"/>
            <p:cNvSpPr>
              <a:spLocks noChangeShapeType="1"/>
            </p:cNvSpPr>
            <p:nvPr/>
          </p:nvSpPr>
          <p:spPr bwMode="auto">
            <a:xfrm flipV="1">
              <a:off x="2754" y="1437"/>
              <a:ext cx="471" cy="45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7" name="Line 73"/>
            <p:cNvSpPr>
              <a:spLocks noChangeShapeType="1"/>
            </p:cNvSpPr>
            <p:nvPr/>
          </p:nvSpPr>
          <p:spPr bwMode="auto">
            <a:xfrm flipV="1">
              <a:off x="2820" y="1848"/>
              <a:ext cx="318" cy="24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8" name="Line 74"/>
            <p:cNvSpPr>
              <a:spLocks noChangeShapeType="1"/>
            </p:cNvSpPr>
            <p:nvPr/>
          </p:nvSpPr>
          <p:spPr bwMode="auto">
            <a:xfrm>
              <a:off x="2823" y="2649"/>
              <a:ext cx="318" cy="21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9" name="Line 75"/>
            <p:cNvSpPr>
              <a:spLocks noChangeShapeType="1"/>
            </p:cNvSpPr>
            <p:nvPr/>
          </p:nvSpPr>
          <p:spPr bwMode="auto">
            <a:xfrm>
              <a:off x="2736" y="3024"/>
              <a:ext cx="489" cy="87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0" name="Line 76"/>
            <p:cNvSpPr>
              <a:spLocks noChangeShapeType="1"/>
            </p:cNvSpPr>
            <p:nvPr/>
          </p:nvSpPr>
          <p:spPr bwMode="auto">
            <a:xfrm>
              <a:off x="0" y="1872"/>
              <a:ext cx="2817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1" name="Line 77"/>
            <p:cNvSpPr>
              <a:spLocks noChangeShapeType="1"/>
            </p:cNvSpPr>
            <p:nvPr/>
          </p:nvSpPr>
          <p:spPr bwMode="auto">
            <a:xfrm>
              <a:off x="0" y="2640"/>
              <a:ext cx="2814" cy="9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2" name="Line 78"/>
            <p:cNvSpPr>
              <a:spLocks noChangeShapeType="1"/>
            </p:cNvSpPr>
            <p:nvPr/>
          </p:nvSpPr>
          <p:spPr bwMode="auto">
            <a:xfrm>
              <a:off x="0" y="3024"/>
              <a:ext cx="2736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3" name="Line 79"/>
            <p:cNvSpPr>
              <a:spLocks noChangeShapeType="1"/>
            </p:cNvSpPr>
            <p:nvPr/>
          </p:nvSpPr>
          <p:spPr bwMode="auto">
            <a:xfrm>
              <a:off x="0" y="2256"/>
              <a:ext cx="2844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4" name="Line 80"/>
            <p:cNvSpPr>
              <a:spLocks noChangeShapeType="1"/>
            </p:cNvSpPr>
            <p:nvPr/>
          </p:nvSpPr>
          <p:spPr bwMode="auto">
            <a:xfrm flipV="1">
              <a:off x="0" y="1482"/>
              <a:ext cx="2745" cy="6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5" name="Text Box 81"/>
            <p:cNvSpPr txBox="1">
              <a:spLocks noChangeArrowheads="1"/>
            </p:cNvSpPr>
            <p:nvPr/>
          </p:nvSpPr>
          <p:spPr bwMode="auto">
            <a:xfrm>
              <a:off x="96" y="2250"/>
              <a:ext cx="480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20000"/>
                </a:lnSpc>
                <a:spcBef>
                  <a:spcPct val="50000"/>
                </a:spcBef>
              </a:pPr>
              <a:r>
                <a:rPr lang="en-US" b="0">
                  <a:solidFill>
                    <a:srgbClr val="FF0000"/>
                  </a:solidFill>
                  <a:cs typeface="Arial" charset="0"/>
                </a:rPr>
                <a:t>•</a:t>
              </a:r>
            </a:p>
            <a:p>
              <a:pPr>
                <a:lnSpc>
                  <a:spcPct val="20000"/>
                </a:lnSpc>
                <a:spcBef>
                  <a:spcPct val="50000"/>
                </a:spcBef>
              </a:pPr>
              <a:r>
                <a:rPr lang="en-US" b="0">
                  <a:solidFill>
                    <a:srgbClr val="FF0000"/>
                  </a:solidFill>
                  <a:cs typeface="Arial" charset="0"/>
                </a:rPr>
                <a:t>F</a:t>
              </a:r>
            </a:p>
          </p:txBody>
        </p:sp>
        <p:grpSp>
          <p:nvGrpSpPr>
            <p:cNvPr id="4" name="Group 82"/>
            <p:cNvGrpSpPr>
              <a:grpSpLocks/>
            </p:cNvGrpSpPr>
            <p:nvPr/>
          </p:nvGrpSpPr>
          <p:grpSpPr bwMode="auto">
            <a:xfrm>
              <a:off x="0" y="1440"/>
              <a:ext cx="3228" cy="1671"/>
              <a:chOff x="0" y="1440"/>
              <a:chExt cx="3228" cy="1671"/>
            </a:xfrm>
          </p:grpSpPr>
          <p:sp>
            <p:nvSpPr>
              <p:cNvPr id="6227" name="Line 83"/>
              <p:cNvSpPr>
                <a:spLocks noChangeShapeType="1"/>
              </p:cNvSpPr>
              <p:nvPr/>
            </p:nvSpPr>
            <p:spPr bwMode="auto">
              <a:xfrm flipV="1">
                <a:off x="0" y="1440"/>
                <a:ext cx="3216" cy="912"/>
              </a:xfrm>
              <a:prstGeom prst="line">
                <a:avLst/>
              </a:prstGeom>
              <a:noFill/>
              <a:ln w="9525">
                <a:solidFill>
                  <a:srgbClr val="FFCC00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8" name="Line 84"/>
              <p:cNvSpPr>
                <a:spLocks noChangeShapeType="1"/>
              </p:cNvSpPr>
              <p:nvPr/>
            </p:nvSpPr>
            <p:spPr bwMode="auto">
              <a:xfrm flipV="1">
                <a:off x="0" y="1848"/>
                <a:ext cx="3138" cy="456"/>
              </a:xfrm>
              <a:prstGeom prst="line">
                <a:avLst/>
              </a:prstGeom>
              <a:noFill/>
              <a:ln w="9525">
                <a:solidFill>
                  <a:srgbClr val="FFCC00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9" name="Line 85"/>
              <p:cNvSpPr>
                <a:spLocks noChangeShapeType="1"/>
              </p:cNvSpPr>
              <p:nvPr/>
            </p:nvSpPr>
            <p:spPr bwMode="auto">
              <a:xfrm>
                <a:off x="0" y="2208"/>
                <a:ext cx="3144" cy="459"/>
              </a:xfrm>
              <a:prstGeom prst="line">
                <a:avLst/>
              </a:prstGeom>
              <a:noFill/>
              <a:ln w="9525">
                <a:solidFill>
                  <a:srgbClr val="FFCC00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0" name="Line 86"/>
              <p:cNvSpPr>
                <a:spLocks noChangeShapeType="1"/>
              </p:cNvSpPr>
              <p:nvPr/>
            </p:nvSpPr>
            <p:spPr bwMode="auto">
              <a:xfrm>
                <a:off x="0" y="2160"/>
                <a:ext cx="3228" cy="951"/>
              </a:xfrm>
              <a:prstGeom prst="line">
                <a:avLst/>
              </a:prstGeom>
              <a:noFill/>
              <a:ln w="9525">
                <a:solidFill>
                  <a:srgbClr val="FFCC00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1" name="Line 87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3120" cy="0"/>
              </a:xfrm>
              <a:prstGeom prst="line">
                <a:avLst/>
              </a:prstGeom>
              <a:noFill/>
              <a:ln w="9525">
                <a:solidFill>
                  <a:srgbClr val="FFCC00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61" name="Line 17"/>
          <p:cNvSpPr>
            <a:spLocks noChangeShapeType="1"/>
          </p:cNvSpPr>
          <p:nvPr/>
        </p:nvSpPr>
        <p:spPr bwMode="auto">
          <a:xfrm>
            <a:off x="762000" y="3581400"/>
            <a:ext cx="41910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 flipV="1">
            <a:off x="1066800" y="2286000"/>
            <a:ext cx="4038600" cy="12192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1109663" y="3781425"/>
            <a:ext cx="4024312" cy="116205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V="1">
            <a:off x="838200" y="2933700"/>
            <a:ext cx="4162425" cy="5715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838200" y="3657600"/>
            <a:ext cx="4167188" cy="5715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97" name="AutoShape 53"/>
          <p:cNvSpPr>
            <a:spLocks noChangeArrowheads="1"/>
          </p:cNvSpPr>
          <p:nvPr/>
        </p:nvSpPr>
        <p:spPr bwMode="auto">
          <a:xfrm rot="-5400000">
            <a:off x="821531" y="807244"/>
            <a:ext cx="10969626" cy="5484812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5F5F5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7347" name="Picture 3" descr="concave lens m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2120900"/>
            <a:ext cx="914400" cy="2919413"/>
          </a:xfrm>
          <a:prstGeom prst="rect">
            <a:avLst/>
          </a:prstGeom>
          <a:noFill/>
        </p:spPr>
      </p:pic>
      <p:sp>
        <p:nvSpPr>
          <p:cNvPr id="57374" name="Line 30"/>
          <p:cNvSpPr>
            <a:spLocks noChangeShapeType="1"/>
          </p:cNvSpPr>
          <p:nvPr/>
        </p:nvSpPr>
        <p:spPr bwMode="auto">
          <a:xfrm>
            <a:off x="4038600" y="3581400"/>
            <a:ext cx="442913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72" name="Line 28"/>
          <p:cNvSpPr>
            <a:spLocks noChangeShapeType="1"/>
          </p:cNvSpPr>
          <p:nvPr/>
        </p:nvSpPr>
        <p:spPr bwMode="auto">
          <a:xfrm flipV="1">
            <a:off x="3581400" y="2362200"/>
            <a:ext cx="747713" cy="71438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89" name="Line 45"/>
          <p:cNvSpPr>
            <a:spLocks noChangeShapeType="1"/>
          </p:cNvSpPr>
          <p:nvPr/>
        </p:nvSpPr>
        <p:spPr bwMode="auto">
          <a:xfrm flipV="1">
            <a:off x="3962400" y="2971800"/>
            <a:ext cx="504825" cy="381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75" name="Line 31"/>
          <p:cNvSpPr>
            <a:spLocks noChangeShapeType="1"/>
          </p:cNvSpPr>
          <p:nvPr/>
        </p:nvSpPr>
        <p:spPr bwMode="auto">
          <a:xfrm>
            <a:off x="3986213" y="4152900"/>
            <a:ext cx="504825" cy="33338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76" name="Line 32"/>
          <p:cNvSpPr>
            <a:spLocks noChangeShapeType="1"/>
          </p:cNvSpPr>
          <p:nvPr/>
        </p:nvSpPr>
        <p:spPr bwMode="auto">
          <a:xfrm>
            <a:off x="3571875" y="4657725"/>
            <a:ext cx="776288" cy="138113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96" name="Oval 52"/>
          <p:cNvSpPr>
            <a:spLocks noChangeAspect="1" noChangeArrowheads="1"/>
          </p:cNvSpPr>
          <p:nvPr/>
        </p:nvSpPr>
        <p:spPr bwMode="auto">
          <a:xfrm>
            <a:off x="-4610100" y="-981075"/>
            <a:ext cx="9140825" cy="9140825"/>
          </a:xfrm>
          <a:prstGeom prst="ellipse">
            <a:avLst/>
          </a:prstGeom>
          <a:solidFill>
            <a:srgbClr val="5F5F5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-4724400" y="2971800"/>
            <a:ext cx="47244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>
            <a:off x="-4724400" y="4191000"/>
            <a:ext cx="47244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-4724400" y="4800600"/>
            <a:ext cx="47244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-4743450" y="3581400"/>
            <a:ext cx="474345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>
            <a:off x="-4724400" y="2362200"/>
            <a:ext cx="47244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8" name="Text Box 24"/>
          <p:cNvSpPr txBox="1">
            <a:spLocks noChangeArrowheads="1"/>
          </p:cNvSpPr>
          <p:nvPr/>
        </p:nvSpPr>
        <p:spPr bwMode="auto">
          <a:xfrm>
            <a:off x="152400" y="3571875"/>
            <a:ext cx="7620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•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F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0" y="2286000"/>
            <a:ext cx="5124450" cy="2652713"/>
            <a:chOff x="0" y="1440"/>
            <a:chExt cx="3228" cy="1671"/>
          </a:xfrm>
        </p:grpSpPr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 flipV="1">
              <a:off x="0" y="1440"/>
              <a:ext cx="3216" cy="912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364" name="Line 20"/>
            <p:cNvSpPr>
              <a:spLocks noChangeShapeType="1"/>
            </p:cNvSpPr>
            <p:nvPr/>
          </p:nvSpPr>
          <p:spPr bwMode="auto">
            <a:xfrm flipV="1">
              <a:off x="0" y="1848"/>
              <a:ext cx="3138" cy="456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365" name="Line 21"/>
            <p:cNvSpPr>
              <a:spLocks noChangeShapeType="1"/>
            </p:cNvSpPr>
            <p:nvPr/>
          </p:nvSpPr>
          <p:spPr bwMode="auto">
            <a:xfrm>
              <a:off x="0" y="2208"/>
              <a:ext cx="3144" cy="459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366" name="Line 22"/>
            <p:cNvSpPr>
              <a:spLocks noChangeShapeType="1"/>
            </p:cNvSpPr>
            <p:nvPr/>
          </p:nvSpPr>
          <p:spPr bwMode="auto">
            <a:xfrm>
              <a:off x="0" y="2160"/>
              <a:ext cx="3228" cy="951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377" name="Line 33"/>
            <p:cNvSpPr>
              <a:spLocks noChangeShapeType="1"/>
            </p:cNvSpPr>
            <p:nvPr/>
          </p:nvSpPr>
          <p:spPr bwMode="auto">
            <a:xfrm>
              <a:off x="0" y="2256"/>
              <a:ext cx="3120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0" y="3581400"/>
            <a:ext cx="9144000" cy="595313"/>
            <a:chOff x="0" y="2256"/>
            <a:chExt cx="5760" cy="375"/>
          </a:xfrm>
        </p:grpSpPr>
        <p:sp>
          <p:nvSpPr>
            <p:cNvPr id="57349" name="Line 5"/>
            <p:cNvSpPr>
              <a:spLocks noChangeShapeType="1"/>
            </p:cNvSpPr>
            <p:nvPr/>
          </p:nvSpPr>
          <p:spPr bwMode="auto">
            <a:xfrm>
              <a:off x="0" y="2256"/>
              <a:ext cx="5760" cy="0"/>
            </a:xfrm>
            <a:prstGeom prst="line">
              <a:avLst/>
            </a:prstGeom>
            <a:noFill/>
            <a:ln w="9525">
              <a:solidFill>
                <a:srgbClr val="33CCCC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350" name="Text Box 6"/>
            <p:cNvSpPr txBox="1">
              <a:spLocks noChangeArrowheads="1"/>
            </p:cNvSpPr>
            <p:nvPr/>
          </p:nvSpPr>
          <p:spPr bwMode="auto">
            <a:xfrm>
              <a:off x="3168" y="2400"/>
              <a:ext cx="25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rgbClr val="66FFFF"/>
                  </a:solidFill>
                </a:rPr>
                <a:t>optical axis</a:t>
              </a:r>
            </a:p>
          </p:txBody>
        </p:sp>
        <p:sp>
          <p:nvSpPr>
            <p:cNvPr id="57351" name="Line 7"/>
            <p:cNvSpPr>
              <a:spLocks noChangeShapeType="1"/>
            </p:cNvSpPr>
            <p:nvPr/>
          </p:nvSpPr>
          <p:spPr bwMode="auto">
            <a:xfrm flipH="1" flipV="1">
              <a:off x="3936" y="2304"/>
              <a:ext cx="144" cy="192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400" name="Text Box 56"/>
          <p:cNvSpPr txBox="1">
            <a:spLocks noChangeArrowheads="1"/>
          </p:cNvSpPr>
          <p:nvPr/>
        </p:nvSpPr>
        <p:spPr bwMode="auto">
          <a:xfrm>
            <a:off x="0" y="57150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rgbClr val="FFCC00"/>
                </a:solidFill>
              </a:rPr>
              <a:t>Light rays</a:t>
            </a:r>
            <a:r>
              <a:rPr lang="en-US" b="0" dirty="0">
                <a:solidFill>
                  <a:schemeClr val="bg1"/>
                </a:solidFill>
              </a:rPr>
              <a:t> that come in parallel to the </a:t>
            </a:r>
            <a:r>
              <a:rPr lang="en-US" b="0" dirty="0">
                <a:solidFill>
                  <a:schemeClr val="tx1">
                    <a:lumMod val="95000"/>
                  </a:schemeClr>
                </a:solidFill>
              </a:rPr>
              <a:t>optical axis </a:t>
            </a:r>
            <a:r>
              <a:rPr lang="en-US" b="0" dirty="0">
                <a:solidFill>
                  <a:schemeClr val="bg1"/>
                </a:solidFill>
              </a:rPr>
              <a:t>diverge from the </a:t>
            </a:r>
            <a:r>
              <a:rPr lang="en-US" b="0" dirty="0">
                <a:solidFill>
                  <a:srgbClr val="FF0000"/>
                </a:solidFill>
              </a:rPr>
              <a:t>focal point</a:t>
            </a:r>
            <a:r>
              <a:rPr lang="en-US" b="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7402" name="Rectangle 5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Concave Lenses</a:t>
            </a:r>
          </a:p>
        </p:txBody>
      </p:sp>
      <p:sp>
        <p:nvSpPr>
          <p:cNvPr id="57406" name="Text Box 62"/>
          <p:cNvSpPr txBox="1">
            <a:spLocks noChangeArrowheads="1"/>
          </p:cNvSpPr>
          <p:nvPr/>
        </p:nvSpPr>
        <p:spPr bwMode="auto">
          <a:xfrm>
            <a:off x="0" y="54102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bg1"/>
                </a:solidFill>
              </a:rPr>
              <a:t>The </a:t>
            </a:r>
            <a:r>
              <a:rPr lang="en-US" b="0" dirty="0">
                <a:solidFill>
                  <a:srgbClr val="FFCC00"/>
                </a:solidFill>
              </a:rPr>
              <a:t>light rays</a:t>
            </a:r>
            <a:r>
              <a:rPr lang="en-US" b="0" dirty="0">
                <a:solidFill>
                  <a:schemeClr val="bg1"/>
                </a:solidFill>
              </a:rPr>
              <a:t> behave the same way if we ignore the thickness of the </a:t>
            </a:r>
            <a:r>
              <a:rPr lang="en-US" b="0" dirty="0">
                <a:solidFill>
                  <a:srgbClr val="93EFFB"/>
                </a:solidFill>
              </a:rPr>
              <a:t>lens</a:t>
            </a:r>
            <a:r>
              <a:rPr lang="en-US" b="0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0.47604 -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73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49167 -3.33333E-6 " pathEditMode="relative" rAng="0" ptsTypes="AA">
                                      <p:cBhvr>
                                        <p:cTn id="8" dur="205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2.22222E-6 L 0.49376 -2.22222E-6 " pathEditMode="relative" rAng="0" ptsTypes="AA">
                                      <p:cBhvr>
                                        <p:cTn id="10" dur="2070" fill="hold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49167 -1.11111E-6 " pathEditMode="relative" rAng="0" ptsTypes="AA">
                                      <p:cBhvr>
                                        <p:cTn id="12" dur="205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0.475 0 " pathEditMode="relative" ptsTypes="AA">
                                      <p:cBhvr>
                                        <p:cTn id="14" dur="20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70"/>
                            </p:stCondLst>
                            <p:childTnLst>
                              <p:par>
                                <p:cTn id="16" presetID="0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96296E-6 L 0.08611 -0.01019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57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-5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2.22222E-6 L 0.05364 -2.22222E-6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573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0.05521 0.00602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57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7 L 0.08958 0.0213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57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" y="11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00139 L 0.05764 -0.00602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573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70"/>
                            </p:stCondLst>
                            <p:childTnLst>
                              <p:par>
                                <p:cTn id="27" presetID="0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44167 -0.17777 " pathEditMode="relative" ptsTypes="AA">
                                      <p:cBhvr>
                                        <p:cTn id="28" dur="20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44444E-6 L 0.45417 -0.0847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" y="-42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2.22222E-6 L 0.45833 -2.22222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73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 L 0.45313 0.0847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" y="42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L 0.4375 0.1680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" y="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1" grpId="0" animBg="1"/>
      <p:bldP spid="57352" grpId="0" animBg="1"/>
      <p:bldP spid="57353" grpId="0" animBg="1"/>
      <p:bldP spid="57354" grpId="0" animBg="1"/>
      <p:bldP spid="57355" grpId="0" animBg="1"/>
      <p:bldP spid="57374" grpId="0" animBg="1"/>
      <p:bldP spid="57372" grpId="0" animBg="1"/>
      <p:bldP spid="57389" grpId="0" animBg="1"/>
      <p:bldP spid="57375" grpId="0" animBg="1"/>
      <p:bldP spid="57376" grpId="0" animBg="1"/>
      <p:bldP spid="57356" grpId="0" animBg="1"/>
      <p:bldP spid="57357" grpId="0" animBg="1"/>
      <p:bldP spid="57358" grpId="0" animBg="1"/>
      <p:bldP spid="57359" grpId="0" animBg="1"/>
      <p:bldP spid="57360" grpId="0" animBg="1"/>
      <p:bldP spid="57400" grpId="0"/>
      <p:bldP spid="57400" grpId="1"/>
      <p:bldP spid="5740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7" name="Picture 3" descr="concave lens me"/>
          <p:cNvPicPr>
            <a:picLocks noChangeAspect="1" noChangeArrowheads="1"/>
          </p:cNvPicPr>
          <p:nvPr/>
        </p:nvPicPr>
        <p:blipFill>
          <a:blip r:embed="rId2" cstate="print"/>
          <a:srcRect l="50000"/>
          <a:stretch>
            <a:fillRect/>
          </a:stretch>
        </p:blipFill>
        <p:spPr bwMode="auto">
          <a:xfrm>
            <a:off x="4724400" y="2109788"/>
            <a:ext cx="457200" cy="2919412"/>
          </a:xfrm>
          <a:prstGeom prst="rect">
            <a:avLst/>
          </a:prstGeom>
          <a:noFill/>
        </p:spPr>
      </p:pic>
      <p:sp>
        <p:nvSpPr>
          <p:cNvPr id="47162" name="Rectangle 58"/>
          <p:cNvSpPr>
            <a:spLocks noChangeArrowheads="1"/>
          </p:cNvSpPr>
          <p:nvPr/>
        </p:nvSpPr>
        <p:spPr bwMode="auto">
          <a:xfrm>
            <a:off x="4724400" y="2057400"/>
            <a:ext cx="457200" cy="3048000"/>
          </a:xfrm>
          <a:prstGeom prst="rect">
            <a:avLst/>
          </a:prstGeom>
          <a:solidFill>
            <a:srgbClr val="5F5F5F">
              <a:alpha val="67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Line 18"/>
          <p:cNvSpPr>
            <a:spLocks noChangeShapeType="1"/>
          </p:cNvSpPr>
          <p:nvPr/>
        </p:nvSpPr>
        <p:spPr bwMode="auto">
          <a:xfrm>
            <a:off x="228600" y="3581400"/>
            <a:ext cx="44958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228600" y="3505200"/>
            <a:ext cx="4495800" cy="12954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304800" y="3581400"/>
            <a:ext cx="4419600" cy="6096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 flipV="1">
            <a:off x="304800" y="2971800"/>
            <a:ext cx="4419600" cy="6096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 flipV="1">
            <a:off x="304800" y="2362200"/>
            <a:ext cx="4419600" cy="12954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43" name="Rectangle 39"/>
          <p:cNvSpPr>
            <a:spLocks noChangeArrowheads="1"/>
          </p:cNvSpPr>
          <p:nvPr/>
        </p:nvSpPr>
        <p:spPr bwMode="auto">
          <a:xfrm>
            <a:off x="0" y="1752600"/>
            <a:ext cx="4724400" cy="4267200"/>
          </a:xfrm>
          <a:prstGeom prst="rect">
            <a:avLst/>
          </a:prstGeom>
          <a:solidFill>
            <a:srgbClr val="5F5F5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Concave Lenses</a:t>
            </a:r>
          </a:p>
        </p:txBody>
      </p:sp>
      <p:sp>
        <p:nvSpPr>
          <p:cNvPr id="47154" name="Line 50"/>
          <p:cNvSpPr>
            <a:spLocks noChangeShapeType="1"/>
          </p:cNvSpPr>
          <p:nvPr/>
        </p:nvSpPr>
        <p:spPr bwMode="auto">
          <a:xfrm>
            <a:off x="0" y="3581400"/>
            <a:ext cx="4570413" cy="0"/>
          </a:xfrm>
          <a:prstGeom prst="line">
            <a:avLst/>
          </a:prstGeom>
          <a:noFill/>
          <a:ln w="9525">
            <a:solidFill>
              <a:srgbClr val="33CCCC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7160" name="Picture 56" descr="concave lens me"/>
          <p:cNvPicPr>
            <a:picLocks noChangeAspect="1" noChangeArrowheads="1"/>
          </p:cNvPicPr>
          <p:nvPr/>
        </p:nvPicPr>
        <p:blipFill>
          <a:blip r:embed="rId2" cstate="print"/>
          <a:srcRect r="50000"/>
          <a:stretch>
            <a:fillRect/>
          </a:stretch>
        </p:blipFill>
        <p:spPr bwMode="auto">
          <a:xfrm>
            <a:off x="4267200" y="2109788"/>
            <a:ext cx="457200" cy="2919412"/>
          </a:xfrm>
          <a:prstGeom prst="rect">
            <a:avLst/>
          </a:prstGeom>
          <a:noFill/>
        </p:spPr>
      </p:pic>
      <p:sp>
        <p:nvSpPr>
          <p:cNvPr id="47161" name="Rectangle 57"/>
          <p:cNvSpPr>
            <a:spLocks noChangeArrowheads="1"/>
          </p:cNvSpPr>
          <p:nvPr/>
        </p:nvSpPr>
        <p:spPr bwMode="auto">
          <a:xfrm>
            <a:off x="4267200" y="2057400"/>
            <a:ext cx="457200" cy="2971800"/>
          </a:xfrm>
          <a:prstGeom prst="rect">
            <a:avLst/>
          </a:prstGeom>
          <a:solidFill>
            <a:srgbClr val="5F5F5F">
              <a:alpha val="67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59" name="Line 55"/>
          <p:cNvSpPr>
            <a:spLocks noChangeShapeType="1"/>
          </p:cNvSpPr>
          <p:nvPr/>
        </p:nvSpPr>
        <p:spPr bwMode="auto">
          <a:xfrm>
            <a:off x="4724400" y="2133600"/>
            <a:ext cx="0" cy="2895600"/>
          </a:xfrm>
          <a:prstGeom prst="line">
            <a:avLst/>
          </a:prstGeom>
          <a:noFill/>
          <a:ln w="9525">
            <a:solidFill>
              <a:srgbClr val="33CC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3581400"/>
            <a:ext cx="9144000" cy="595313"/>
            <a:chOff x="0" y="2256"/>
            <a:chExt cx="5760" cy="375"/>
          </a:xfrm>
        </p:grpSpPr>
        <p:sp>
          <p:nvSpPr>
            <p:cNvPr id="47109" name="Line 5"/>
            <p:cNvSpPr>
              <a:spLocks noChangeShapeType="1"/>
            </p:cNvSpPr>
            <p:nvPr/>
          </p:nvSpPr>
          <p:spPr bwMode="auto">
            <a:xfrm>
              <a:off x="0" y="2256"/>
              <a:ext cx="5760" cy="0"/>
            </a:xfrm>
            <a:prstGeom prst="line">
              <a:avLst/>
            </a:prstGeom>
            <a:noFill/>
            <a:ln w="9525">
              <a:solidFill>
                <a:srgbClr val="33CCCC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10" name="Text Box 6"/>
            <p:cNvSpPr txBox="1">
              <a:spLocks noChangeArrowheads="1"/>
            </p:cNvSpPr>
            <p:nvPr/>
          </p:nvSpPr>
          <p:spPr bwMode="auto">
            <a:xfrm>
              <a:off x="3168" y="2400"/>
              <a:ext cx="25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rgbClr val="66FFFF"/>
                  </a:solidFill>
                </a:rPr>
                <a:t>optical axis</a:t>
              </a:r>
            </a:p>
          </p:txBody>
        </p:sp>
        <p:sp>
          <p:nvSpPr>
            <p:cNvPr id="47111" name="Line 7"/>
            <p:cNvSpPr>
              <a:spLocks noChangeShapeType="1"/>
            </p:cNvSpPr>
            <p:nvPr/>
          </p:nvSpPr>
          <p:spPr bwMode="auto">
            <a:xfrm flipH="1" flipV="1">
              <a:off x="3936" y="2304"/>
              <a:ext cx="144" cy="192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-4724400" y="2362200"/>
            <a:ext cx="4724400" cy="2438400"/>
            <a:chOff x="0" y="1488"/>
            <a:chExt cx="2976" cy="1536"/>
          </a:xfrm>
        </p:grpSpPr>
        <p:sp>
          <p:nvSpPr>
            <p:cNvPr id="47117" name="Line 13"/>
            <p:cNvSpPr>
              <a:spLocks noChangeShapeType="1"/>
            </p:cNvSpPr>
            <p:nvPr/>
          </p:nvSpPr>
          <p:spPr bwMode="auto">
            <a:xfrm>
              <a:off x="0" y="1872"/>
              <a:ext cx="2976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18" name="Line 14"/>
            <p:cNvSpPr>
              <a:spLocks noChangeShapeType="1"/>
            </p:cNvSpPr>
            <p:nvPr/>
          </p:nvSpPr>
          <p:spPr bwMode="auto">
            <a:xfrm>
              <a:off x="0" y="2640"/>
              <a:ext cx="2976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19" name="Line 15"/>
            <p:cNvSpPr>
              <a:spLocks noChangeShapeType="1"/>
            </p:cNvSpPr>
            <p:nvPr/>
          </p:nvSpPr>
          <p:spPr bwMode="auto">
            <a:xfrm>
              <a:off x="0" y="3024"/>
              <a:ext cx="2976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0" name="Line 16"/>
            <p:cNvSpPr>
              <a:spLocks noChangeShapeType="1"/>
            </p:cNvSpPr>
            <p:nvPr/>
          </p:nvSpPr>
          <p:spPr bwMode="auto">
            <a:xfrm>
              <a:off x="0" y="2256"/>
              <a:ext cx="2976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1" name="Line 17"/>
            <p:cNvSpPr>
              <a:spLocks noChangeShapeType="1"/>
            </p:cNvSpPr>
            <p:nvPr/>
          </p:nvSpPr>
          <p:spPr bwMode="auto">
            <a:xfrm>
              <a:off x="0" y="1488"/>
              <a:ext cx="2976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0" y="2362200"/>
            <a:ext cx="4724400" cy="2438400"/>
            <a:chOff x="0" y="1488"/>
            <a:chExt cx="2976" cy="1536"/>
          </a:xfrm>
        </p:grpSpPr>
        <p:sp>
          <p:nvSpPr>
            <p:cNvPr id="47146" name="Line 42"/>
            <p:cNvSpPr>
              <a:spLocks noChangeShapeType="1"/>
            </p:cNvSpPr>
            <p:nvPr/>
          </p:nvSpPr>
          <p:spPr bwMode="auto">
            <a:xfrm flipV="1">
              <a:off x="0" y="1488"/>
              <a:ext cx="2976" cy="864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47" name="Line 43"/>
            <p:cNvSpPr>
              <a:spLocks noChangeShapeType="1"/>
            </p:cNvSpPr>
            <p:nvPr/>
          </p:nvSpPr>
          <p:spPr bwMode="auto">
            <a:xfrm flipV="1">
              <a:off x="0" y="1872"/>
              <a:ext cx="2976" cy="432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49" name="Line 45"/>
            <p:cNvSpPr>
              <a:spLocks noChangeShapeType="1"/>
            </p:cNvSpPr>
            <p:nvPr/>
          </p:nvSpPr>
          <p:spPr bwMode="auto">
            <a:xfrm>
              <a:off x="0" y="2208"/>
              <a:ext cx="2928" cy="432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50" name="Line 46"/>
            <p:cNvSpPr>
              <a:spLocks noChangeShapeType="1"/>
            </p:cNvSpPr>
            <p:nvPr/>
          </p:nvSpPr>
          <p:spPr bwMode="auto">
            <a:xfrm>
              <a:off x="0" y="2160"/>
              <a:ext cx="2928" cy="864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48" name="Line 44"/>
            <p:cNvSpPr>
              <a:spLocks noChangeShapeType="1"/>
            </p:cNvSpPr>
            <p:nvPr/>
          </p:nvSpPr>
          <p:spPr bwMode="auto">
            <a:xfrm flipV="1">
              <a:off x="0" y="2256"/>
              <a:ext cx="2976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152400" y="3581400"/>
            <a:ext cx="7620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•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F</a:t>
            </a:r>
          </a:p>
        </p:txBody>
      </p:sp>
      <p:sp>
        <p:nvSpPr>
          <p:cNvPr id="47170" name="Text Box 66"/>
          <p:cNvSpPr txBox="1">
            <a:spLocks noChangeArrowheads="1"/>
          </p:cNvSpPr>
          <p:nvPr/>
        </p:nvSpPr>
        <p:spPr bwMode="auto">
          <a:xfrm>
            <a:off x="0" y="57150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rgbClr val="FFCC00"/>
                </a:solidFill>
              </a:rPr>
              <a:t>Light rays</a:t>
            </a:r>
            <a:r>
              <a:rPr lang="en-US" b="0" dirty="0">
                <a:solidFill>
                  <a:schemeClr val="bg1"/>
                </a:solidFill>
              </a:rPr>
              <a:t> that come in parallel to the </a:t>
            </a:r>
            <a:r>
              <a:rPr lang="en-US" b="0" dirty="0"/>
              <a:t>optical axis </a:t>
            </a:r>
            <a:r>
              <a:rPr lang="en-US" b="0" dirty="0">
                <a:solidFill>
                  <a:schemeClr val="bg1"/>
                </a:solidFill>
              </a:rPr>
              <a:t>still diverge from the </a:t>
            </a:r>
            <a:r>
              <a:rPr lang="en-US" b="0" dirty="0">
                <a:solidFill>
                  <a:srgbClr val="FF0000"/>
                </a:solidFill>
              </a:rPr>
              <a:t>focal point</a:t>
            </a:r>
            <a:r>
              <a:rPr lang="en-US" b="0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51666 -2.22222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0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21387E-6 L 0.48334 -0.1886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" y="-94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6.93642E-6 L 0.48333 -0.08879 " pathEditMode="relative" ptsTypes="AA">
                                      <p:cBhvr>
                                        <p:cTn id="19" dur="20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1.50289E-6 L 0.4875 1.50289E-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47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06358E-6 L 0.48333 0.08879 " pathEditMode="relative" ptsTypes="AA">
                                      <p:cBhvr>
                                        <p:cTn id="23" dur="20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5.26012E-6 L 0.48334 0.18866 " pathEditMode="relative" ptsTypes="AA">
                                      <p:cBhvr>
                                        <p:cTn id="25" dur="20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62" grpId="0" animBg="1"/>
      <p:bldP spid="47122" grpId="0" animBg="1"/>
      <p:bldP spid="47114" grpId="0" animBg="1"/>
      <p:bldP spid="47116" grpId="0" animBg="1"/>
      <p:bldP spid="47115" grpId="0" animBg="1"/>
      <p:bldP spid="47113" grpId="0" animBg="1"/>
      <p:bldP spid="47161" grpId="0" animBg="1"/>
      <p:bldP spid="47159" grpId="0" animBg="1"/>
      <p:bldP spid="4717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8" name="Picture 4" descr="concave lens 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2120900"/>
            <a:ext cx="914400" cy="2919413"/>
          </a:xfrm>
          <a:prstGeom prst="rect">
            <a:avLst/>
          </a:prstGeom>
          <a:noFill/>
        </p:spPr>
      </p:pic>
      <p:sp>
        <p:nvSpPr>
          <p:cNvPr id="82953" name="Line 9"/>
          <p:cNvSpPr>
            <a:spLocks noChangeShapeType="1"/>
          </p:cNvSpPr>
          <p:nvPr/>
        </p:nvSpPr>
        <p:spPr bwMode="auto">
          <a:xfrm flipV="1">
            <a:off x="304800" y="2590800"/>
            <a:ext cx="4419600" cy="10668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67" name="Rectangle 23"/>
          <p:cNvSpPr>
            <a:spLocks noChangeArrowheads="1"/>
          </p:cNvSpPr>
          <p:nvPr/>
        </p:nvSpPr>
        <p:spPr bwMode="auto">
          <a:xfrm>
            <a:off x="1524000" y="2057400"/>
            <a:ext cx="3200400" cy="3048000"/>
          </a:xfrm>
          <a:prstGeom prst="rect">
            <a:avLst/>
          </a:prstGeom>
          <a:solidFill>
            <a:srgbClr val="5F5F5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Concave Lens</a:t>
            </a:r>
            <a:br>
              <a:rPr lang="en-US" sz="4000"/>
            </a:br>
            <a:r>
              <a:rPr lang="en-US" sz="3200"/>
              <a:t>(example)</a:t>
            </a:r>
          </a:p>
        </p:txBody>
      </p:sp>
      <p:sp>
        <p:nvSpPr>
          <p:cNvPr id="82957" name="Line 13"/>
          <p:cNvSpPr>
            <a:spLocks noChangeShapeType="1"/>
          </p:cNvSpPr>
          <p:nvPr/>
        </p:nvSpPr>
        <p:spPr bwMode="auto">
          <a:xfrm>
            <a:off x="4724400" y="2133600"/>
            <a:ext cx="0" cy="2895600"/>
          </a:xfrm>
          <a:prstGeom prst="line">
            <a:avLst/>
          </a:prstGeom>
          <a:noFill/>
          <a:ln w="9525">
            <a:solidFill>
              <a:srgbClr val="33CC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2970" name="Picture 26" descr="concave lens me"/>
          <p:cNvPicPr>
            <a:picLocks noChangeAspect="1" noChangeArrowheads="1"/>
          </p:cNvPicPr>
          <p:nvPr/>
        </p:nvPicPr>
        <p:blipFill>
          <a:blip r:embed="rId2" cstate="print"/>
          <a:srcRect r="50000"/>
          <a:stretch>
            <a:fillRect/>
          </a:stretch>
        </p:blipFill>
        <p:spPr bwMode="auto">
          <a:xfrm>
            <a:off x="4267200" y="2120900"/>
            <a:ext cx="457200" cy="2919413"/>
          </a:xfrm>
          <a:prstGeom prst="rect">
            <a:avLst/>
          </a:prstGeom>
          <a:noFill/>
        </p:spPr>
      </p:pic>
      <p:sp>
        <p:nvSpPr>
          <p:cNvPr id="82961" name="Text Box 17"/>
          <p:cNvSpPr txBox="1">
            <a:spLocks noChangeArrowheads="1"/>
          </p:cNvSpPr>
          <p:nvPr/>
        </p:nvSpPr>
        <p:spPr bwMode="auto">
          <a:xfrm>
            <a:off x="0" y="5253038"/>
            <a:ext cx="9144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bg1"/>
                </a:solidFill>
              </a:rPr>
              <a:t>The first </a:t>
            </a:r>
            <a:r>
              <a:rPr lang="en-US" b="0" dirty="0">
                <a:solidFill>
                  <a:srgbClr val="FFCC00"/>
                </a:solidFill>
              </a:rPr>
              <a:t>ray</a:t>
            </a:r>
            <a:r>
              <a:rPr lang="en-US" b="0" dirty="0">
                <a:solidFill>
                  <a:schemeClr val="bg1"/>
                </a:solidFill>
              </a:rPr>
              <a:t> comes in parallel to the </a:t>
            </a:r>
            <a:r>
              <a:rPr lang="en-US" b="0" dirty="0"/>
              <a:t>optical axis </a:t>
            </a:r>
            <a:r>
              <a:rPr lang="en-US" b="0" dirty="0">
                <a:solidFill>
                  <a:schemeClr val="bg1"/>
                </a:solidFill>
              </a:rPr>
              <a:t>and refracts from the </a:t>
            </a:r>
            <a:r>
              <a:rPr lang="en-US" b="0" dirty="0">
                <a:solidFill>
                  <a:srgbClr val="FF0000"/>
                </a:solidFill>
              </a:rPr>
              <a:t>focal point</a:t>
            </a:r>
            <a:r>
              <a:rPr lang="en-US" b="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82954" name="Line 10"/>
          <p:cNvSpPr>
            <a:spLocks noChangeShapeType="1"/>
          </p:cNvSpPr>
          <p:nvPr/>
        </p:nvSpPr>
        <p:spPr bwMode="auto">
          <a:xfrm>
            <a:off x="-4724400" y="2590800"/>
            <a:ext cx="47244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63" name="Rectangle 19"/>
          <p:cNvSpPr>
            <a:spLocks noChangeArrowheads="1"/>
          </p:cNvSpPr>
          <p:nvPr/>
        </p:nvSpPr>
        <p:spPr bwMode="auto">
          <a:xfrm>
            <a:off x="0" y="1600200"/>
            <a:ext cx="1524000" cy="2362200"/>
          </a:xfrm>
          <a:prstGeom prst="rect">
            <a:avLst/>
          </a:prstGeom>
          <a:solidFill>
            <a:srgbClr val="5F5F5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2956" name="Picture 12" descr="so0010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566988"/>
            <a:ext cx="452438" cy="1014412"/>
          </a:xfrm>
          <a:prstGeom prst="rect">
            <a:avLst/>
          </a:prstGeom>
          <a:noFill/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3581400"/>
            <a:ext cx="9144000" cy="595313"/>
            <a:chOff x="0" y="2256"/>
            <a:chExt cx="5760" cy="375"/>
          </a:xfrm>
        </p:grpSpPr>
        <p:sp>
          <p:nvSpPr>
            <p:cNvPr id="82950" name="Line 6"/>
            <p:cNvSpPr>
              <a:spLocks noChangeShapeType="1"/>
            </p:cNvSpPr>
            <p:nvPr/>
          </p:nvSpPr>
          <p:spPr bwMode="auto">
            <a:xfrm>
              <a:off x="0" y="2256"/>
              <a:ext cx="5760" cy="0"/>
            </a:xfrm>
            <a:prstGeom prst="line">
              <a:avLst/>
            </a:prstGeom>
            <a:noFill/>
            <a:ln w="9525">
              <a:solidFill>
                <a:srgbClr val="33CCCC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51" name="Text Box 7"/>
            <p:cNvSpPr txBox="1">
              <a:spLocks noChangeArrowheads="1"/>
            </p:cNvSpPr>
            <p:nvPr/>
          </p:nvSpPr>
          <p:spPr bwMode="auto">
            <a:xfrm>
              <a:off x="3168" y="2400"/>
              <a:ext cx="25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rgbClr val="66FFFF"/>
                  </a:solidFill>
                </a:rPr>
                <a:t>optical axis</a:t>
              </a:r>
            </a:p>
          </p:txBody>
        </p:sp>
        <p:sp>
          <p:nvSpPr>
            <p:cNvPr id="82952" name="Line 8"/>
            <p:cNvSpPr>
              <a:spLocks noChangeShapeType="1"/>
            </p:cNvSpPr>
            <p:nvPr/>
          </p:nvSpPr>
          <p:spPr bwMode="auto">
            <a:xfrm flipH="1" flipV="1">
              <a:off x="3936" y="2304"/>
              <a:ext cx="144" cy="192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955" name="Text Box 11"/>
          <p:cNvSpPr txBox="1">
            <a:spLocks noChangeArrowheads="1"/>
          </p:cNvSpPr>
          <p:nvPr/>
        </p:nvSpPr>
        <p:spPr bwMode="auto">
          <a:xfrm>
            <a:off x="152400" y="3581400"/>
            <a:ext cx="7620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•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F</a:t>
            </a:r>
          </a:p>
        </p:txBody>
      </p:sp>
      <p:sp>
        <p:nvSpPr>
          <p:cNvPr id="82958" name="Line 14"/>
          <p:cNvSpPr>
            <a:spLocks noChangeShapeType="1"/>
          </p:cNvSpPr>
          <p:nvPr/>
        </p:nvSpPr>
        <p:spPr bwMode="auto">
          <a:xfrm flipV="1">
            <a:off x="-9525" y="2590800"/>
            <a:ext cx="4748213" cy="1123950"/>
          </a:xfrm>
          <a:prstGeom prst="line">
            <a:avLst/>
          </a:prstGeom>
          <a:noFill/>
          <a:ln w="9525">
            <a:solidFill>
              <a:srgbClr val="FFCC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0.51667 2.22222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0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5.55112E-17 L 0.48334 -0.15556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" y="-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3" grpId="0" animBg="1"/>
      <p:bldP spid="82957" grpId="0" animBg="1"/>
      <p:bldP spid="82954" grpId="0" animBg="1"/>
      <p:bldP spid="8295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4" name="Picture 4" descr="concave lens 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2120900"/>
            <a:ext cx="914400" cy="2919413"/>
          </a:xfrm>
          <a:prstGeom prst="rect">
            <a:avLst/>
          </a:prstGeom>
          <a:noFill/>
        </p:spPr>
      </p:pic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Concave Lens</a:t>
            </a:r>
            <a:br>
              <a:rPr lang="en-US" sz="4000"/>
            </a:br>
            <a:r>
              <a:rPr lang="en-US" sz="3200"/>
              <a:t>(example)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3581400"/>
            <a:ext cx="9144000" cy="595313"/>
            <a:chOff x="0" y="2256"/>
            <a:chExt cx="5760" cy="375"/>
          </a:xfrm>
        </p:grpSpPr>
        <p:sp>
          <p:nvSpPr>
            <p:cNvPr id="81926" name="Line 6"/>
            <p:cNvSpPr>
              <a:spLocks noChangeShapeType="1"/>
            </p:cNvSpPr>
            <p:nvPr/>
          </p:nvSpPr>
          <p:spPr bwMode="auto">
            <a:xfrm>
              <a:off x="0" y="2256"/>
              <a:ext cx="5760" cy="0"/>
            </a:xfrm>
            <a:prstGeom prst="line">
              <a:avLst/>
            </a:prstGeom>
            <a:noFill/>
            <a:ln w="9525">
              <a:solidFill>
                <a:srgbClr val="33CCCC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27" name="Text Box 7"/>
            <p:cNvSpPr txBox="1">
              <a:spLocks noChangeArrowheads="1"/>
            </p:cNvSpPr>
            <p:nvPr/>
          </p:nvSpPr>
          <p:spPr bwMode="auto">
            <a:xfrm>
              <a:off x="3168" y="2400"/>
              <a:ext cx="25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rgbClr val="66FFFF"/>
                  </a:solidFill>
                </a:rPr>
                <a:t>optical axis</a:t>
              </a:r>
            </a:p>
          </p:txBody>
        </p:sp>
        <p:sp>
          <p:nvSpPr>
            <p:cNvPr id="81928" name="Line 8"/>
            <p:cNvSpPr>
              <a:spLocks noChangeShapeType="1"/>
            </p:cNvSpPr>
            <p:nvPr/>
          </p:nvSpPr>
          <p:spPr bwMode="auto">
            <a:xfrm flipH="1" flipV="1">
              <a:off x="3936" y="2304"/>
              <a:ext cx="144" cy="192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29" name="Line 9"/>
          <p:cNvSpPr>
            <a:spLocks noChangeShapeType="1"/>
          </p:cNvSpPr>
          <p:nvPr/>
        </p:nvSpPr>
        <p:spPr bwMode="auto">
          <a:xfrm flipV="1">
            <a:off x="4724400" y="1524000"/>
            <a:ext cx="4419600" cy="10668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0" name="Line 10"/>
          <p:cNvSpPr>
            <a:spLocks noChangeShapeType="1"/>
          </p:cNvSpPr>
          <p:nvPr/>
        </p:nvSpPr>
        <p:spPr bwMode="auto">
          <a:xfrm>
            <a:off x="1524000" y="2590800"/>
            <a:ext cx="32004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1" name="Text Box 11"/>
          <p:cNvSpPr txBox="1">
            <a:spLocks noChangeArrowheads="1"/>
          </p:cNvSpPr>
          <p:nvPr/>
        </p:nvSpPr>
        <p:spPr bwMode="auto">
          <a:xfrm>
            <a:off x="152400" y="3581400"/>
            <a:ext cx="7620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•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F</a:t>
            </a:r>
          </a:p>
        </p:txBody>
      </p:sp>
      <p:sp>
        <p:nvSpPr>
          <p:cNvPr id="81933" name="Line 13"/>
          <p:cNvSpPr>
            <a:spLocks noChangeShapeType="1"/>
          </p:cNvSpPr>
          <p:nvPr/>
        </p:nvSpPr>
        <p:spPr bwMode="auto">
          <a:xfrm>
            <a:off x="4724400" y="2133600"/>
            <a:ext cx="0" cy="2895600"/>
          </a:xfrm>
          <a:prstGeom prst="line">
            <a:avLst/>
          </a:prstGeom>
          <a:noFill/>
          <a:ln w="9525">
            <a:solidFill>
              <a:srgbClr val="33CC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 flipV="1">
            <a:off x="-14288" y="2590800"/>
            <a:ext cx="4738688" cy="1133475"/>
          </a:xfrm>
          <a:prstGeom prst="line">
            <a:avLst/>
          </a:prstGeom>
          <a:noFill/>
          <a:ln w="9525">
            <a:solidFill>
              <a:srgbClr val="FFCC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7" name="Text Box 17"/>
          <p:cNvSpPr txBox="1">
            <a:spLocks noChangeArrowheads="1"/>
          </p:cNvSpPr>
          <p:nvPr/>
        </p:nvSpPr>
        <p:spPr bwMode="auto">
          <a:xfrm>
            <a:off x="0" y="5257800"/>
            <a:ext cx="9144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B2B2B2"/>
                </a:solidFill>
              </a:rPr>
              <a:t>The first ray comes in parallel to the optical axis and refracts from the focal point.</a:t>
            </a:r>
          </a:p>
          <a:p>
            <a:pPr>
              <a:spcBef>
                <a:spcPct val="50000"/>
              </a:spcBef>
            </a:pPr>
            <a:r>
              <a:rPr lang="en-US" b="0">
                <a:solidFill>
                  <a:schemeClr val="bg1"/>
                </a:solidFill>
              </a:rPr>
              <a:t>The second </a:t>
            </a:r>
            <a:r>
              <a:rPr lang="en-US" b="0">
                <a:solidFill>
                  <a:srgbClr val="FFCC00"/>
                </a:solidFill>
              </a:rPr>
              <a:t>ray</a:t>
            </a:r>
            <a:r>
              <a:rPr lang="en-US" b="0">
                <a:solidFill>
                  <a:schemeClr val="bg1"/>
                </a:solidFill>
              </a:rPr>
              <a:t> goes straight through the center of the</a:t>
            </a:r>
            <a:r>
              <a:rPr lang="en-US" b="0">
                <a:solidFill>
                  <a:srgbClr val="FF0000"/>
                </a:solidFill>
              </a:rPr>
              <a:t> </a:t>
            </a:r>
            <a:r>
              <a:rPr lang="en-US" b="0">
                <a:solidFill>
                  <a:srgbClr val="93EFFB"/>
                </a:solidFill>
              </a:rPr>
              <a:t>lens</a:t>
            </a:r>
            <a:r>
              <a:rPr lang="en-US" b="0">
                <a:solidFill>
                  <a:srgbClr val="FF0000"/>
                </a:solidFill>
              </a:rPr>
              <a:t>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81935" name="Line 15"/>
          <p:cNvSpPr>
            <a:spLocks noChangeShapeType="1"/>
          </p:cNvSpPr>
          <p:nvPr/>
        </p:nvSpPr>
        <p:spPr bwMode="auto">
          <a:xfrm>
            <a:off x="-6096000" y="228600"/>
            <a:ext cx="7620000" cy="23622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8" name="Rectangle 18"/>
          <p:cNvSpPr>
            <a:spLocks noChangeArrowheads="1"/>
          </p:cNvSpPr>
          <p:nvPr/>
        </p:nvSpPr>
        <p:spPr bwMode="auto">
          <a:xfrm>
            <a:off x="0" y="1600200"/>
            <a:ext cx="1524000" cy="1371600"/>
          </a:xfrm>
          <a:prstGeom prst="rect">
            <a:avLst/>
          </a:prstGeom>
          <a:solidFill>
            <a:srgbClr val="5F5F5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1932" name="Picture 12" descr="so0010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566988"/>
            <a:ext cx="452438" cy="1014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2.22222E-6 L 0.83334 0.34444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19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3" grpId="0" animBg="1"/>
      <p:bldP spid="819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http://www.odec.ca/projects/2005/dong5a0/public_html/ConcvLe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133600"/>
            <a:ext cx="6538075" cy="3762375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dirty="0" smtClean="0"/>
              <a:t>Diverging Lens = Concave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Concave Lens</a:t>
            </a:r>
            <a:br>
              <a:rPr lang="en-US" sz="4000"/>
            </a:br>
            <a:r>
              <a:rPr lang="en-US" sz="3200"/>
              <a:t>(example)</a:t>
            </a:r>
          </a:p>
        </p:txBody>
      </p:sp>
      <p:pic>
        <p:nvPicPr>
          <p:cNvPr id="80900" name="Picture 4" descr="concave lens 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2120900"/>
            <a:ext cx="914400" cy="2919413"/>
          </a:xfrm>
          <a:prstGeom prst="rect">
            <a:avLst/>
          </a:prstGeom>
          <a:noFill/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3581400"/>
            <a:ext cx="9144000" cy="595313"/>
            <a:chOff x="0" y="2256"/>
            <a:chExt cx="5760" cy="375"/>
          </a:xfrm>
        </p:grpSpPr>
        <p:sp>
          <p:nvSpPr>
            <p:cNvPr id="80902" name="Line 6"/>
            <p:cNvSpPr>
              <a:spLocks noChangeShapeType="1"/>
            </p:cNvSpPr>
            <p:nvPr/>
          </p:nvSpPr>
          <p:spPr bwMode="auto">
            <a:xfrm>
              <a:off x="0" y="2256"/>
              <a:ext cx="5760" cy="0"/>
            </a:xfrm>
            <a:prstGeom prst="line">
              <a:avLst/>
            </a:prstGeom>
            <a:noFill/>
            <a:ln w="9525">
              <a:solidFill>
                <a:srgbClr val="33CCCC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903" name="Text Box 7"/>
            <p:cNvSpPr txBox="1">
              <a:spLocks noChangeArrowheads="1"/>
            </p:cNvSpPr>
            <p:nvPr/>
          </p:nvSpPr>
          <p:spPr bwMode="auto">
            <a:xfrm>
              <a:off x="3168" y="2400"/>
              <a:ext cx="25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rgbClr val="66FFFF"/>
                  </a:solidFill>
                </a:rPr>
                <a:t>optical axis</a:t>
              </a:r>
            </a:p>
          </p:txBody>
        </p:sp>
        <p:sp>
          <p:nvSpPr>
            <p:cNvPr id="80904" name="Line 8"/>
            <p:cNvSpPr>
              <a:spLocks noChangeShapeType="1"/>
            </p:cNvSpPr>
            <p:nvPr/>
          </p:nvSpPr>
          <p:spPr bwMode="auto">
            <a:xfrm flipH="1" flipV="1">
              <a:off x="3936" y="2304"/>
              <a:ext cx="144" cy="192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0905" name="Line 9"/>
          <p:cNvSpPr>
            <a:spLocks noChangeShapeType="1"/>
          </p:cNvSpPr>
          <p:nvPr/>
        </p:nvSpPr>
        <p:spPr bwMode="auto">
          <a:xfrm flipV="1">
            <a:off x="4724400" y="1524000"/>
            <a:ext cx="4419600" cy="10668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06" name="Line 10"/>
          <p:cNvSpPr>
            <a:spLocks noChangeShapeType="1"/>
          </p:cNvSpPr>
          <p:nvPr/>
        </p:nvSpPr>
        <p:spPr bwMode="auto">
          <a:xfrm>
            <a:off x="1524000" y="2590800"/>
            <a:ext cx="32004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152400" y="3581400"/>
            <a:ext cx="7620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•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F</a:t>
            </a:r>
          </a:p>
        </p:txBody>
      </p:sp>
      <p:pic>
        <p:nvPicPr>
          <p:cNvPr id="80908" name="Picture 12" descr="so0010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566988"/>
            <a:ext cx="452438" cy="1014412"/>
          </a:xfrm>
          <a:prstGeom prst="rect">
            <a:avLst/>
          </a:prstGeom>
          <a:noFill/>
        </p:spPr>
      </p:pic>
      <p:sp>
        <p:nvSpPr>
          <p:cNvPr id="80909" name="Line 13"/>
          <p:cNvSpPr>
            <a:spLocks noChangeShapeType="1"/>
          </p:cNvSpPr>
          <p:nvPr/>
        </p:nvSpPr>
        <p:spPr bwMode="auto">
          <a:xfrm>
            <a:off x="4724400" y="2133600"/>
            <a:ext cx="0" cy="2895600"/>
          </a:xfrm>
          <a:prstGeom prst="line">
            <a:avLst/>
          </a:prstGeom>
          <a:noFill/>
          <a:ln w="9525">
            <a:solidFill>
              <a:srgbClr val="33CC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0" name="Line 14"/>
          <p:cNvSpPr>
            <a:spLocks noChangeShapeType="1"/>
          </p:cNvSpPr>
          <p:nvPr/>
        </p:nvSpPr>
        <p:spPr bwMode="auto">
          <a:xfrm flipV="1">
            <a:off x="-14288" y="2590800"/>
            <a:ext cx="4738688" cy="1133475"/>
          </a:xfrm>
          <a:prstGeom prst="line">
            <a:avLst/>
          </a:prstGeom>
          <a:noFill/>
          <a:ln w="9525">
            <a:solidFill>
              <a:srgbClr val="FFCC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1" name="Line 15"/>
          <p:cNvSpPr>
            <a:spLocks noChangeShapeType="1"/>
          </p:cNvSpPr>
          <p:nvPr/>
        </p:nvSpPr>
        <p:spPr bwMode="auto">
          <a:xfrm>
            <a:off x="1524000" y="2590800"/>
            <a:ext cx="7620000" cy="23622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3" name="Text Box 17"/>
          <p:cNvSpPr txBox="1">
            <a:spLocks noChangeArrowheads="1"/>
          </p:cNvSpPr>
          <p:nvPr/>
        </p:nvSpPr>
        <p:spPr bwMode="auto">
          <a:xfrm>
            <a:off x="0" y="5253038"/>
            <a:ext cx="9144000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B2B2B2"/>
                </a:solidFill>
              </a:rPr>
              <a:t>The first ray comes in parallel to the optical axis and refracts from the focal point.</a:t>
            </a:r>
          </a:p>
          <a:p>
            <a:pPr>
              <a:spcBef>
                <a:spcPct val="50000"/>
              </a:spcBef>
            </a:pPr>
            <a:r>
              <a:rPr lang="en-US" b="0">
                <a:solidFill>
                  <a:srgbClr val="B2B2B2"/>
                </a:solidFill>
              </a:rPr>
              <a:t>The second ray goes straight through the center of the lens.</a:t>
            </a:r>
          </a:p>
          <a:p>
            <a:pPr>
              <a:spcBef>
                <a:spcPct val="50000"/>
              </a:spcBef>
            </a:pPr>
            <a:r>
              <a:rPr lang="en-US" b="0">
                <a:solidFill>
                  <a:schemeClr val="bg1"/>
                </a:solidFill>
              </a:rPr>
              <a:t>The </a:t>
            </a:r>
            <a:r>
              <a:rPr lang="en-US" b="0">
                <a:solidFill>
                  <a:srgbClr val="FFCC00"/>
                </a:solidFill>
              </a:rPr>
              <a:t>light rays</a:t>
            </a:r>
            <a:r>
              <a:rPr lang="en-US" b="0">
                <a:solidFill>
                  <a:schemeClr val="bg1"/>
                </a:solidFill>
              </a:rPr>
              <a:t> don’t converge, but the sight lines 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25" name="Picture 29" descr="so0010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63" y="3006725"/>
            <a:ext cx="257175" cy="574675"/>
          </a:xfrm>
          <a:prstGeom prst="rect">
            <a:avLst/>
          </a:prstGeom>
          <a:noFill/>
        </p:spPr>
      </p:pic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Concave Lens</a:t>
            </a:r>
            <a:br>
              <a:rPr lang="en-US" sz="4000"/>
            </a:br>
            <a:r>
              <a:rPr lang="en-US" sz="3200"/>
              <a:t>(example)</a:t>
            </a:r>
          </a:p>
        </p:txBody>
      </p:sp>
      <p:pic>
        <p:nvPicPr>
          <p:cNvPr id="55299" name="Picture 3" descr="concave lens m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2120900"/>
            <a:ext cx="914400" cy="2919413"/>
          </a:xfrm>
          <a:prstGeom prst="rect">
            <a:avLst/>
          </a:prstGeom>
          <a:noFill/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3581400"/>
            <a:ext cx="9144000" cy="595313"/>
            <a:chOff x="0" y="2256"/>
            <a:chExt cx="5760" cy="375"/>
          </a:xfrm>
        </p:grpSpPr>
        <p:sp>
          <p:nvSpPr>
            <p:cNvPr id="55301" name="Line 5"/>
            <p:cNvSpPr>
              <a:spLocks noChangeShapeType="1"/>
            </p:cNvSpPr>
            <p:nvPr/>
          </p:nvSpPr>
          <p:spPr bwMode="auto">
            <a:xfrm>
              <a:off x="0" y="2256"/>
              <a:ext cx="5760" cy="0"/>
            </a:xfrm>
            <a:prstGeom prst="line">
              <a:avLst/>
            </a:prstGeom>
            <a:noFill/>
            <a:ln w="9525">
              <a:solidFill>
                <a:srgbClr val="33CCCC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02" name="Text Box 6"/>
            <p:cNvSpPr txBox="1">
              <a:spLocks noChangeArrowheads="1"/>
            </p:cNvSpPr>
            <p:nvPr/>
          </p:nvSpPr>
          <p:spPr bwMode="auto">
            <a:xfrm>
              <a:off x="3168" y="2400"/>
              <a:ext cx="25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rgbClr val="66FFFF"/>
                  </a:solidFill>
                </a:rPr>
                <a:t>optical axis</a:t>
              </a:r>
            </a:p>
          </p:txBody>
        </p:sp>
        <p:sp>
          <p:nvSpPr>
            <p:cNvPr id="55303" name="Line 7"/>
            <p:cNvSpPr>
              <a:spLocks noChangeShapeType="1"/>
            </p:cNvSpPr>
            <p:nvPr/>
          </p:nvSpPr>
          <p:spPr bwMode="auto">
            <a:xfrm flipH="1" flipV="1">
              <a:off x="3936" y="2304"/>
              <a:ext cx="144" cy="192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304" name="Line 8"/>
          <p:cNvSpPr>
            <a:spLocks noChangeShapeType="1"/>
          </p:cNvSpPr>
          <p:nvPr/>
        </p:nvSpPr>
        <p:spPr bwMode="auto">
          <a:xfrm flipV="1">
            <a:off x="4724400" y="1524000"/>
            <a:ext cx="4419600" cy="10668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>
            <a:off x="1524000" y="2590800"/>
            <a:ext cx="32004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152400" y="3581400"/>
            <a:ext cx="7620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•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F</a:t>
            </a:r>
          </a:p>
        </p:txBody>
      </p:sp>
      <p:pic>
        <p:nvPicPr>
          <p:cNvPr id="55321" name="Picture 25" descr="so0010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566988"/>
            <a:ext cx="452438" cy="1014412"/>
          </a:xfrm>
          <a:prstGeom prst="rect">
            <a:avLst/>
          </a:prstGeom>
          <a:noFill/>
        </p:spPr>
      </p:pic>
      <p:sp>
        <p:nvSpPr>
          <p:cNvPr id="55322" name="Line 26"/>
          <p:cNvSpPr>
            <a:spLocks noChangeShapeType="1"/>
          </p:cNvSpPr>
          <p:nvPr/>
        </p:nvSpPr>
        <p:spPr bwMode="auto">
          <a:xfrm>
            <a:off x="4724400" y="2133600"/>
            <a:ext cx="0" cy="2895600"/>
          </a:xfrm>
          <a:prstGeom prst="line">
            <a:avLst/>
          </a:prstGeom>
          <a:noFill/>
          <a:ln w="9525">
            <a:solidFill>
              <a:srgbClr val="33CC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23" name="Line 27"/>
          <p:cNvSpPr>
            <a:spLocks noChangeShapeType="1"/>
          </p:cNvSpPr>
          <p:nvPr/>
        </p:nvSpPr>
        <p:spPr bwMode="auto">
          <a:xfrm flipV="1">
            <a:off x="-14288" y="2590800"/>
            <a:ext cx="4738688" cy="1133475"/>
          </a:xfrm>
          <a:prstGeom prst="line">
            <a:avLst/>
          </a:prstGeom>
          <a:noFill/>
          <a:ln w="9525">
            <a:solidFill>
              <a:srgbClr val="FFCC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24" name="Line 28"/>
          <p:cNvSpPr>
            <a:spLocks noChangeShapeType="1"/>
          </p:cNvSpPr>
          <p:nvPr/>
        </p:nvSpPr>
        <p:spPr bwMode="auto">
          <a:xfrm>
            <a:off x="1524000" y="2590800"/>
            <a:ext cx="7620000" cy="23622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26" name="Text Box 30"/>
          <p:cNvSpPr txBox="1">
            <a:spLocks noChangeArrowheads="1"/>
          </p:cNvSpPr>
          <p:nvPr/>
        </p:nvSpPr>
        <p:spPr bwMode="auto">
          <a:xfrm>
            <a:off x="0" y="5253038"/>
            <a:ext cx="9144000" cy="160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B2B2B2"/>
                </a:solidFill>
              </a:rPr>
              <a:t>The first ray comes in parallel to the optical axis and refracts from the focal point.</a:t>
            </a:r>
          </a:p>
          <a:p>
            <a:pPr>
              <a:spcBef>
                <a:spcPct val="50000"/>
              </a:spcBef>
            </a:pPr>
            <a:r>
              <a:rPr lang="en-US" b="0">
                <a:solidFill>
                  <a:srgbClr val="B2B2B2"/>
                </a:solidFill>
              </a:rPr>
              <a:t>The second ray goes straight through the center of the lens.</a:t>
            </a:r>
          </a:p>
          <a:p>
            <a:pPr>
              <a:spcBef>
                <a:spcPct val="50000"/>
              </a:spcBef>
            </a:pPr>
            <a:r>
              <a:rPr lang="en-US" b="0">
                <a:solidFill>
                  <a:srgbClr val="B2B2B2"/>
                </a:solidFill>
              </a:rPr>
              <a:t>The light rays don’t converge, but the sight lines do.</a:t>
            </a:r>
          </a:p>
          <a:p>
            <a:pPr>
              <a:spcBef>
                <a:spcPct val="50000"/>
              </a:spcBef>
            </a:pPr>
            <a:r>
              <a:rPr lang="en-US" b="0">
                <a:solidFill>
                  <a:schemeClr val="bg1"/>
                </a:solidFill>
              </a:rPr>
              <a:t>A virtual image forms where the sight lines converge.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Line 2"/>
          <p:cNvSpPr>
            <a:spLocks noChangeShapeType="1"/>
          </p:cNvSpPr>
          <p:nvPr/>
        </p:nvSpPr>
        <p:spPr bwMode="auto">
          <a:xfrm>
            <a:off x="0" y="3581400"/>
            <a:ext cx="9144000" cy="0"/>
          </a:xfrm>
          <a:prstGeom prst="line">
            <a:avLst/>
          </a:prstGeom>
          <a:noFill/>
          <a:ln w="9525">
            <a:solidFill>
              <a:srgbClr val="33CCCC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24600" y="3657600"/>
            <a:ext cx="4114800" cy="519113"/>
            <a:chOff x="3168" y="2304"/>
            <a:chExt cx="2592" cy="327"/>
          </a:xfrm>
        </p:grpSpPr>
        <p:sp>
          <p:nvSpPr>
            <p:cNvPr id="76804" name="Text Box 4"/>
            <p:cNvSpPr txBox="1">
              <a:spLocks noChangeArrowheads="1"/>
            </p:cNvSpPr>
            <p:nvPr/>
          </p:nvSpPr>
          <p:spPr bwMode="auto">
            <a:xfrm>
              <a:off x="3168" y="2400"/>
              <a:ext cx="25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rgbClr val="66FFFF"/>
                  </a:solidFill>
                </a:rPr>
                <a:t>optical axis</a:t>
              </a:r>
            </a:p>
          </p:txBody>
        </p:sp>
        <p:sp>
          <p:nvSpPr>
            <p:cNvPr id="76805" name="Line 5"/>
            <p:cNvSpPr>
              <a:spLocks noChangeShapeType="1"/>
            </p:cNvSpPr>
            <p:nvPr/>
          </p:nvSpPr>
          <p:spPr bwMode="auto">
            <a:xfrm flipH="1" flipV="1">
              <a:off x="3936" y="2304"/>
              <a:ext cx="144" cy="192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6806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Your Turn</a:t>
            </a:r>
            <a:br>
              <a:rPr lang="en-US" sz="4000"/>
            </a:br>
            <a:r>
              <a:rPr lang="en-US" sz="3200"/>
              <a:t>(Concave Lens)</a:t>
            </a: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3581400" y="3581400"/>
            <a:ext cx="3048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•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F</a:t>
            </a: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0" y="5773738"/>
            <a:ext cx="91440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228600" algn="l">
              <a:spcBef>
                <a:spcPct val="50000"/>
              </a:spcBef>
              <a:buFontTx/>
              <a:buChar char="•"/>
            </a:pPr>
            <a:r>
              <a:rPr lang="en-US" b="0">
                <a:solidFill>
                  <a:schemeClr val="bg1"/>
                </a:solidFill>
              </a:rPr>
              <a:t>Note: lenses are thin enough that you just draw a line to represent the lens.</a:t>
            </a:r>
          </a:p>
          <a:p>
            <a:pPr marL="342900" indent="-228600" algn="l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chemeClr val="bg1"/>
                </a:solidFill>
              </a:rPr>
              <a:t>Locate the image of the arrow.</a:t>
            </a:r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>
            <a:off x="5181600" y="2133600"/>
            <a:ext cx="0" cy="2895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371600" y="2895600"/>
            <a:ext cx="1066800" cy="1052513"/>
            <a:chOff x="624" y="1824"/>
            <a:chExt cx="672" cy="663"/>
          </a:xfrm>
        </p:grpSpPr>
        <p:sp>
          <p:nvSpPr>
            <p:cNvPr id="76811" name="AutoShape 11"/>
            <p:cNvSpPr>
              <a:spLocks noChangeArrowheads="1"/>
            </p:cNvSpPr>
            <p:nvPr/>
          </p:nvSpPr>
          <p:spPr bwMode="auto">
            <a:xfrm>
              <a:off x="864" y="1824"/>
              <a:ext cx="192" cy="432"/>
            </a:xfrm>
            <a:prstGeom prst="upArrow">
              <a:avLst>
                <a:gd name="adj1" fmla="val 50000"/>
                <a:gd name="adj2" fmla="val 562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6812" name="Text Box 12"/>
            <p:cNvSpPr txBox="1">
              <a:spLocks noChangeArrowheads="1"/>
            </p:cNvSpPr>
            <p:nvPr/>
          </p:nvSpPr>
          <p:spPr bwMode="auto">
            <a:xfrm>
              <a:off x="624" y="2256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1"/>
                  </a:solidFill>
                </a:rPr>
                <a:t>object</a:t>
              </a:r>
            </a:p>
          </p:txBody>
        </p:sp>
      </p:grp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4191000" y="5105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concave lens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Line 2"/>
          <p:cNvSpPr>
            <a:spLocks noChangeShapeType="1"/>
          </p:cNvSpPr>
          <p:nvPr/>
        </p:nvSpPr>
        <p:spPr bwMode="auto">
          <a:xfrm>
            <a:off x="0" y="3581400"/>
            <a:ext cx="9144000" cy="0"/>
          </a:xfrm>
          <a:prstGeom prst="line">
            <a:avLst/>
          </a:prstGeom>
          <a:noFill/>
          <a:ln w="9525">
            <a:solidFill>
              <a:srgbClr val="33CCCC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24600" y="3657600"/>
            <a:ext cx="4114800" cy="519113"/>
            <a:chOff x="3168" y="2304"/>
            <a:chExt cx="2592" cy="327"/>
          </a:xfrm>
        </p:grpSpPr>
        <p:sp>
          <p:nvSpPr>
            <p:cNvPr id="86020" name="Text Box 4"/>
            <p:cNvSpPr txBox="1">
              <a:spLocks noChangeArrowheads="1"/>
            </p:cNvSpPr>
            <p:nvPr/>
          </p:nvSpPr>
          <p:spPr bwMode="auto">
            <a:xfrm>
              <a:off x="3168" y="2400"/>
              <a:ext cx="25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rgbClr val="66FFFF"/>
                  </a:solidFill>
                </a:rPr>
                <a:t>optical axis</a:t>
              </a:r>
            </a:p>
          </p:txBody>
        </p:sp>
        <p:sp>
          <p:nvSpPr>
            <p:cNvPr id="86021" name="Line 5"/>
            <p:cNvSpPr>
              <a:spLocks noChangeShapeType="1"/>
            </p:cNvSpPr>
            <p:nvPr/>
          </p:nvSpPr>
          <p:spPr bwMode="auto">
            <a:xfrm flipH="1" flipV="1">
              <a:off x="3936" y="2304"/>
              <a:ext cx="144" cy="192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6022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Your Turn</a:t>
            </a:r>
            <a:br>
              <a:rPr lang="en-US" sz="4000"/>
            </a:br>
            <a:r>
              <a:rPr lang="en-US" sz="3200"/>
              <a:t>(Concave Lens)</a:t>
            </a:r>
          </a:p>
        </p:txBody>
      </p:sp>
      <p:sp>
        <p:nvSpPr>
          <p:cNvPr id="86023" name="Text Box 7"/>
          <p:cNvSpPr txBox="1">
            <a:spLocks noChangeArrowheads="1"/>
          </p:cNvSpPr>
          <p:nvPr/>
        </p:nvSpPr>
        <p:spPr bwMode="auto">
          <a:xfrm>
            <a:off x="3581400" y="3581400"/>
            <a:ext cx="3048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•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F</a:t>
            </a:r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0" y="5773738"/>
            <a:ext cx="91440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228600" algn="l">
              <a:spcBef>
                <a:spcPct val="50000"/>
              </a:spcBef>
              <a:buFontTx/>
              <a:buChar char="•"/>
            </a:pPr>
            <a:r>
              <a:rPr lang="en-US" b="0">
                <a:solidFill>
                  <a:schemeClr val="bg1"/>
                </a:solidFill>
              </a:rPr>
              <a:t>Note: lenses are thin enough that you just draw a line to represent the lens.</a:t>
            </a:r>
          </a:p>
          <a:p>
            <a:pPr marL="342900" indent="-228600" algn="l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chemeClr val="bg1"/>
                </a:solidFill>
              </a:rPr>
              <a:t>Locate the image of the arrow.</a:t>
            </a:r>
          </a:p>
        </p:txBody>
      </p:sp>
      <p:sp>
        <p:nvSpPr>
          <p:cNvPr id="86025" name="Line 9"/>
          <p:cNvSpPr>
            <a:spLocks noChangeShapeType="1"/>
          </p:cNvSpPr>
          <p:nvPr/>
        </p:nvSpPr>
        <p:spPr bwMode="auto">
          <a:xfrm>
            <a:off x="5181600" y="2133600"/>
            <a:ext cx="0" cy="2895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371600" y="2895600"/>
            <a:ext cx="1066800" cy="1052513"/>
            <a:chOff x="624" y="1824"/>
            <a:chExt cx="672" cy="663"/>
          </a:xfrm>
        </p:grpSpPr>
        <p:sp>
          <p:nvSpPr>
            <p:cNvPr id="86027" name="AutoShape 11"/>
            <p:cNvSpPr>
              <a:spLocks noChangeArrowheads="1"/>
            </p:cNvSpPr>
            <p:nvPr/>
          </p:nvSpPr>
          <p:spPr bwMode="auto">
            <a:xfrm>
              <a:off x="864" y="1824"/>
              <a:ext cx="192" cy="432"/>
            </a:xfrm>
            <a:prstGeom prst="upArrow">
              <a:avLst>
                <a:gd name="adj1" fmla="val 50000"/>
                <a:gd name="adj2" fmla="val 562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86028" name="Text Box 12"/>
            <p:cNvSpPr txBox="1">
              <a:spLocks noChangeArrowheads="1"/>
            </p:cNvSpPr>
            <p:nvPr/>
          </p:nvSpPr>
          <p:spPr bwMode="auto">
            <a:xfrm>
              <a:off x="624" y="2256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1"/>
                  </a:solidFill>
                </a:rPr>
                <a:t>object</a:t>
              </a:r>
            </a:p>
          </p:txBody>
        </p:sp>
      </p:grpSp>
      <p:sp>
        <p:nvSpPr>
          <p:cNvPr id="86029" name="Text Box 13"/>
          <p:cNvSpPr txBox="1">
            <a:spLocks noChangeArrowheads="1"/>
          </p:cNvSpPr>
          <p:nvPr/>
        </p:nvSpPr>
        <p:spPr bwMode="auto">
          <a:xfrm>
            <a:off x="4191000" y="5105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concave lens</a:t>
            </a:r>
          </a:p>
        </p:txBody>
      </p:sp>
      <p:sp>
        <p:nvSpPr>
          <p:cNvPr id="86030" name="Line 14"/>
          <p:cNvSpPr>
            <a:spLocks noChangeShapeType="1"/>
          </p:cNvSpPr>
          <p:nvPr/>
        </p:nvSpPr>
        <p:spPr bwMode="auto">
          <a:xfrm>
            <a:off x="1905000" y="2895600"/>
            <a:ext cx="32766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031" name="Line 15"/>
          <p:cNvSpPr>
            <a:spLocks noChangeShapeType="1"/>
          </p:cNvSpPr>
          <p:nvPr/>
        </p:nvSpPr>
        <p:spPr bwMode="auto">
          <a:xfrm flipV="1">
            <a:off x="5181600" y="990600"/>
            <a:ext cx="3962400" cy="19050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032" name="Line 16"/>
          <p:cNvSpPr>
            <a:spLocks noChangeShapeType="1"/>
          </p:cNvSpPr>
          <p:nvPr/>
        </p:nvSpPr>
        <p:spPr bwMode="auto">
          <a:xfrm>
            <a:off x="1905000" y="2895600"/>
            <a:ext cx="7239000" cy="15240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033" name="Line 17"/>
          <p:cNvSpPr>
            <a:spLocks noChangeShapeType="1"/>
          </p:cNvSpPr>
          <p:nvPr/>
        </p:nvSpPr>
        <p:spPr bwMode="auto">
          <a:xfrm flipH="1">
            <a:off x="0" y="2895600"/>
            <a:ext cx="5181600" cy="2438400"/>
          </a:xfrm>
          <a:prstGeom prst="line">
            <a:avLst/>
          </a:prstGeom>
          <a:noFill/>
          <a:ln w="9525">
            <a:solidFill>
              <a:srgbClr val="FFCC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035" name="AutoShape 19"/>
          <p:cNvSpPr>
            <a:spLocks noChangeArrowheads="1"/>
          </p:cNvSpPr>
          <p:nvPr/>
        </p:nvSpPr>
        <p:spPr bwMode="auto">
          <a:xfrm>
            <a:off x="4114800" y="3352800"/>
            <a:ext cx="76200" cy="228600"/>
          </a:xfrm>
          <a:prstGeom prst="up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6036" name="Text Box 20"/>
          <p:cNvSpPr txBox="1">
            <a:spLocks noChangeArrowheads="1"/>
          </p:cNvSpPr>
          <p:nvPr/>
        </p:nvSpPr>
        <p:spPr bwMode="auto">
          <a:xfrm>
            <a:off x="3581400" y="3581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image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Rules for Convex Lens (Convergence)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51510" indent="-51435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incident ray traveling parallel to the principal axis of a converging lens will refract through the lens and travel through the focal point on the opposite side of the lens.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incident ray traveling through the focal point on the way to the lens will refract through the lens and travel parallel to the principal axis.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incident ray that passes through the center of the lens will continue in the same direction that it had when it entered the lens.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1447800" y="2209800"/>
            <a:ext cx="6172200" cy="3733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Convex Lenses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28600" y="141605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0">
                <a:solidFill>
                  <a:schemeClr val="bg1"/>
                </a:solidFill>
              </a:rPr>
              <a:t>Convex lenses are thicker in the middle and focus light rays to a focal point in front of the lens. 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28600" y="606425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0">
                <a:solidFill>
                  <a:schemeClr val="bg1"/>
                </a:solidFill>
              </a:rPr>
              <a:t>The focal length of the lens is the distance between the center of the lens and the point where the light rays are focused.</a:t>
            </a:r>
          </a:p>
        </p:txBody>
      </p:sp>
      <p:pic>
        <p:nvPicPr>
          <p:cNvPr id="7175" name="Picture 7" descr="convex le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286000"/>
            <a:ext cx="6172200" cy="359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95" name="Picture 19" descr="convex lens me"/>
          <p:cNvPicPr>
            <a:picLocks noChangeAspect="1" noChangeArrowheads="1"/>
          </p:cNvPicPr>
          <p:nvPr/>
        </p:nvPicPr>
        <p:blipFill>
          <a:blip r:embed="rId2" cstate="print"/>
          <a:srcRect l="45627"/>
          <a:stretch>
            <a:fillRect/>
          </a:stretch>
        </p:blipFill>
        <p:spPr bwMode="auto">
          <a:xfrm>
            <a:off x="4572000" y="1790700"/>
            <a:ext cx="454025" cy="3581400"/>
          </a:xfrm>
          <a:prstGeom prst="rect">
            <a:avLst/>
          </a:prstGeom>
          <a:noFill/>
        </p:spPr>
      </p:pic>
      <p:sp>
        <p:nvSpPr>
          <p:cNvPr id="50194" name="Line 18"/>
          <p:cNvSpPr>
            <a:spLocks noChangeShapeType="1"/>
          </p:cNvSpPr>
          <p:nvPr/>
        </p:nvSpPr>
        <p:spPr bwMode="auto">
          <a:xfrm flipV="1">
            <a:off x="-636588" y="4800600"/>
            <a:ext cx="5208588" cy="1528763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V="1">
            <a:off x="-282575" y="4191000"/>
            <a:ext cx="4854575" cy="712788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>
            <a:off x="0" y="3581400"/>
            <a:ext cx="45720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>
            <a:off x="-206375" y="2286000"/>
            <a:ext cx="4778375" cy="6858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>
            <a:off x="-265113" y="958850"/>
            <a:ext cx="4837113" cy="140335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08" name="Rectangle 32"/>
          <p:cNvSpPr>
            <a:spLocks noChangeArrowheads="1"/>
          </p:cNvSpPr>
          <p:nvPr/>
        </p:nvSpPr>
        <p:spPr bwMode="auto">
          <a:xfrm>
            <a:off x="0" y="990600"/>
            <a:ext cx="4572000" cy="5257800"/>
          </a:xfrm>
          <a:prstGeom prst="rect">
            <a:avLst/>
          </a:prstGeom>
          <a:solidFill>
            <a:srgbClr val="5F5F5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Convex Lenses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3581400"/>
            <a:ext cx="9144000" cy="595313"/>
            <a:chOff x="0" y="2256"/>
            <a:chExt cx="5760" cy="375"/>
          </a:xfrm>
        </p:grpSpPr>
        <p:sp>
          <p:nvSpPr>
            <p:cNvPr id="50180" name="Line 4"/>
            <p:cNvSpPr>
              <a:spLocks noChangeShapeType="1"/>
            </p:cNvSpPr>
            <p:nvPr/>
          </p:nvSpPr>
          <p:spPr bwMode="auto">
            <a:xfrm>
              <a:off x="0" y="2256"/>
              <a:ext cx="5760" cy="0"/>
            </a:xfrm>
            <a:prstGeom prst="line">
              <a:avLst/>
            </a:prstGeom>
            <a:noFill/>
            <a:ln w="9525">
              <a:solidFill>
                <a:srgbClr val="33CCCC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181" name="Text Box 5"/>
            <p:cNvSpPr txBox="1">
              <a:spLocks noChangeArrowheads="1"/>
            </p:cNvSpPr>
            <p:nvPr/>
          </p:nvSpPr>
          <p:spPr bwMode="auto">
            <a:xfrm>
              <a:off x="3168" y="2400"/>
              <a:ext cx="25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rgbClr val="66FFFF"/>
                  </a:solidFill>
                </a:rPr>
                <a:t>optical axis</a:t>
              </a:r>
            </a:p>
          </p:txBody>
        </p:sp>
        <p:sp>
          <p:nvSpPr>
            <p:cNvPr id="50182" name="Line 6"/>
            <p:cNvSpPr>
              <a:spLocks noChangeShapeType="1"/>
            </p:cNvSpPr>
            <p:nvPr/>
          </p:nvSpPr>
          <p:spPr bwMode="auto">
            <a:xfrm flipH="1" flipV="1">
              <a:off x="3936" y="2304"/>
              <a:ext cx="144" cy="192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8382000" y="3565525"/>
            <a:ext cx="7620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•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F</a:t>
            </a:r>
          </a:p>
        </p:txBody>
      </p:sp>
      <p:pic>
        <p:nvPicPr>
          <p:cNvPr id="50210" name="Picture 34" descr="convex lens me"/>
          <p:cNvPicPr>
            <a:picLocks noChangeAspect="1" noChangeArrowheads="1"/>
          </p:cNvPicPr>
          <p:nvPr/>
        </p:nvPicPr>
        <p:blipFill>
          <a:blip r:embed="rId2" cstate="print"/>
          <a:srcRect r="54373"/>
          <a:stretch>
            <a:fillRect/>
          </a:stretch>
        </p:blipFill>
        <p:spPr bwMode="auto">
          <a:xfrm>
            <a:off x="4191000" y="1784350"/>
            <a:ext cx="381000" cy="3581400"/>
          </a:xfrm>
          <a:prstGeom prst="rect">
            <a:avLst/>
          </a:prstGeom>
          <a:noFill/>
        </p:spPr>
      </p:pic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-4724400" y="2362200"/>
            <a:ext cx="4724400" cy="2438400"/>
            <a:chOff x="0" y="1488"/>
            <a:chExt cx="2976" cy="1536"/>
          </a:xfrm>
        </p:grpSpPr>
        <p:sp>
          <p:nvSpPr>
            <p:cNvPr id="50197" name="Line 21"/>
            <p:cNvSpPr>
              <a:spLocks noChangeShapeType="1"/>
            </p:cNvSpPr>
            <p:nvPr/>
          </p:nvSpPr>
          <p:spPr bwMode="auto">
            <a:xfrm>
              <a:off x="0" y="1872"/>
              <a:ext cx="2976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198" name="Line 22"/>
            <p:cNvSpPr>
              <a:spLocks noChangeShapeType="1"/>
            </p:cNvSpPr>
            <p:nvPr/>
          </p:nvSpPr>
          <p:spPr bwMode="auto">
            <a:xfrm>
              <a:off x="0" y="2640"/>
              <a:ext cx="2976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199" name="Line 23"/>
            <p:cNvSpPr>
              <a:spLocks noChangeShapeType="1"/>
            </p:cNvSpPr>
            <p:nvPr/>
          </p:nvSpPr>
          <p:spPr bwMode="auto">
            <a:xfrm>
              <a:off x="0" y="3024"/>
              <a:ext cx="2976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200" name="Line 24"/>
            <p:cNvSpPr>
              <a:spLocks noChangeShapeType="1"/>
            </p:cNvSpPr>
            <p:nvPr/>
          </p:nvSpPr>
          <p:spPr bwMode="auto">
            <a:xfrm>
              <a:off x="0" y="2256"/>
              <a:ext cx="2976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201" name="Line 25"/>
            <p:cNvSpPr>
              <a:spLocks noChangeShapeType="1"/>
            </p:cNvSpPr>
            <p:nvPr/>
          </p:nvSpPr>
          <p:spPr bwMode="auto">
            <a:xfrm>
              <a:off x="0" y="1488"/>
              <a:ext cx="2976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50289E-6 L 0.5 1.50289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0.5 0.19306 " pathEditMode="relative" ptsTypes="AA">
                                      <p:cBhvr>
                                        <p:cTn id="9" dur="20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6.93889E-18 L 0.5 0.09723 " pathEditMode="relative" ptsTypes="AA">
                                      <p:cBhvr>
                                        <p:cTn id="11" dur="2000" fill="hold"/>
                                        <p:tgtEl>
                                          <p:spTgt spid="50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5 -2.22222E-6 " pathEditMode="relative" ptsTypes="AA">
                                      <p:cBhvr>
                                        <p:cTn id="13" dur="2000" fill="hold"/>
                                        <p:tgtEl>
                                          <p:spTgt spid="50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85185E-6 L 0.50313 -0.09861 " pathEditMode="relative" ptsTypes="AA">
                                      <p:cBhvr>
                                        <p:cTn id="15" dur="2000" fill="hold"/>
                                        <p:tgtEl>
                                          <p:spTgt spid="50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59259E-6 L 0.50104 -0.19583 " pathEditMode="relative" ptsTypes="AA">
                                      <p:cBhvr>
                                        <p:cTn id="17" dur="2000" fill="hold"/>
                                        <p:tgtEl>
                                          <p:spTgt spid="50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4" grpId="0" animBg="1"/>
      <p:bldP spid="50193" grpId="0" animBg="1"/>
      <p:bldP spid="50192" grpId="0" animBg="1"/>
      <p:bldP spid="50191" grpId="0" animBg="1"/>
      <p:bldP spid="5018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65" name="Picture 13" descr="convex lens 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790700"/>
            <a:ext cx="835025" cy="3581400"/>
          </a:xfrm>
          <a:prstGeom prst="rect">
            <a:avLst/>
          </a:prstGeom>
          <a:noFill/>
        </p:spPr>
      </p:pic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Convex Lenses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3581400"/>
            <a:ext cx="9144000" cy="595313"/>
            <a:chOff x="0" y="2256"/>
            <a:chExt cx="5760" cy="375"/>
          </a:xfrm>
        </p:grpSpPr>
        <p:sp>
          <p:nvSpPr>
            <p:cNvPr id="49156" name="Line 4"/>
            <p:cNvSpPr>
              <a:spLocks noChangeShapeType="1"/>
            </p:cNvSpPr>
            <p:nvPr/>
          </p:nvSpPr>
          <p:spPr bwMode="auto">
            <a:xfrm>
              <a:off x="0" y="2256"/>
              <a:ext cx="5760" cy="0"/>
            </a:xfrm>
            <a:prstGeom prst="line">
              <a:avLst/>
            </a:prstGeom>
            <a:noFill/>
            <a:ln w="9525">
              <a:solidFill>
                <a:srgbClr val="33CCCC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57" name="Text Box 5"/>
            <p:cNvSpPr txBox="1">
              <a:spLocks noChangeArrowheads="1"/>
            </p:cNvSpPr>
            <p:nvPr/>
          </p:nvSpPr>
          <p:spPr bwMode="auto">
            <a:xfrm>
              <a:off x="3168" y="2400"/>
              <a:ext cx="25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rgbClr val="66FFFF"/>
                  </a:solidFill>
                </a:rPr>
                <a:t>optical axis</a:t>
              </a:r>
            </a:p>
          </p:txBody>
        </p:sp>
        <p:sp>
          <p:nvSpPr>
            <p:cNvPr id="49158" name="Line 6"/>
            <p:cNvSpPr>
              <a:spLocks noChangeShapeType="1"/>
            </p:cNvSpPr>
            <p:nvPr/>
          </p:nvSpPr>
          <p:spPr bwMode="auto">
            <a:xfrm flipH="1" flipV="1">
              <a:off x="3936" y="2304"/>
              <a:ext cx="144" cy="192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0" y="2362200"/>
            <a:ext cx="4572000" cy="2438400"/>
            <a:chOff x="0" y="1488"/>
            <a:chExt cx="2976" cy="1536"/>
          </a:xfrm>
        </p:grpSpPr>
        <p:sp>
          <p:nvSpPr>
            <p:cNvPr id="49160" name="Line 8"/>
            <p:cNvSpPr>
              <a:spLocks noChangeShapeType="1"/>
            </p:cNvSpPr>
            <p:nvPr/>
          </p:nvSpPr>
          <p:spPr bwMode="auto">
            <a:xfrm>
              <a:off x="0" y="1872"/>
              <a:ext cx="2976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61" name="Line 9"/>
            <p:cNvSpPr>
              <a:spLocks noChangeShapeType="1"/>
            </p:cNvSpPr>
            <p:nvPr/>
          </p:nvSpPr>
          <p:spPr bwMode="auto">
            <a:xfrm>
              <a:off x="0" y="2640"/>
              <a:ext cx="2976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62" name="Line 10"/>
            <p:cNvSpPr>
              <a:spLocks noChangeShapeType="1"/>
            </p:cNvSpPr>
            <p:nvPr/>
          </p:nvSpPr>
          <p:spPr bwMode="auto">
            <a:xfrm>
              <a:off x="0" y="3024"/>
              <a:ext cx="2976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63" name="Line 11"/>
            <p:cNvSpPr>
              <a:spLocks noChangeShapeType="1"/>
            </p:cNvSpPr>
            <p:nvPr/>
          </p:nvSpPr>
          <p:spPr bwMode="auto">
            <a:xfrm>
              <a:off x="0" y="2256"/>
              <a:ext cx="2976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64" name="Line 12"/>
            <p:cNvSpPr>
              <a:spLocks noChangeShapeType="1"/>
            </p:cNvSpPr>
            <p:nvPr/>
          </p:nvSpPr>
          <p:spPr bwMode="auto">
            <a:xfrm>
              <a:off x="0" y="1488"/>
              <a:ext cx="2976" cy="0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4572000" y="2362200"/>
            <a:ext cx="4591050" cy="1328738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>
            <a:off x="4572000" y="2971800"/>
            <a:ext cx="4572000" cy="671513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4572000" y="3581400"/>
            <a:ext cx="45720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 flipV="1">
            <a:off x="4572000" y="3524250"/>
            <a:ext cx="4591050" cy="66675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73" name="Line 21"/>
          <p:cNvSpPr>
            <a:spLocks noChangeShapeType="1"/>
          </p:cNvSpPr>
          <p:nvPr/>
        </p:nvSpPr>
        <p:spPr bwMode="auto">
          <a:xfrm flipV="1">
            <a:off x="4572000" y="3457575"/>
            <a:ext cx="4557713" cy="1343025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74" name="Text Box 22"/>
          <p:cNvSpPr txBox="1">
            <a:spLocks noChangeArrowheads="1"/>
          </p:cNvSpPr>
          <p:nvPr/>
        </p:nvSpPr>
        <p:spPr bwMode="auto">
          <a:xfrm>
            <a:off x="0" y="57150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rgbClr val="FFCC00"/>
                </a:solidFill>
              </a:rPr>
              <a:t>Light rays</a:t>
            </a:r>
            <a:r>
              <a:rPr lang="en-US" b="0" dirty="0">
                <a:solidFill>
                  <a:schemeClr val="bg1"/>
                </a:solidFill>
              </a:rPr>
              <a:t> that come in parallel to the </a:t>
            </a:r>
            <a:r>
              <a:rPr lang="en-US" b="0" dirty="0"/>
              <a:t>optical axis </a:t>
            </a:r>
            <a:r>
              <a:rPr lang="en-US" b="0" dirty="0">
                <a:solidFill>
                  <a:schemeClr val="bg1"/>
                </a:solidFill>
              </a:rPr>
              <a:t>converge at the </a:t>
            </a:r>
            <a:r>
              <a:rPr lang="en-US" b="0" dirty="0">
                <a:solidFill>
                  <a:srgbClr val="FF0000"/>
                </a:solidFill>
              </a:rPr>
              <a:t>focal point</a:t>
            </a:r>
            <a:r>
              <a:rPr lang="en-US" b="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8382000" y="3565525"/>
            <a:ext cx="7620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•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7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 descr="convex lens me"/>
          <p:cNvPicPr>
            <a:picLocks noChangeAspect="1" noChangeArrowheads="1"/>
          </p:cNvPicPr>
          <p:nvPr/>
        </p:nvPicPr>
        <p:blipFill>
          <a:blip r:embed="rId2" cstate="print"/>
          <a:srcRect l="50189" t="-177"/>
          <a:stretch>
            <a:fillRect/>
          </a:stretch>
        </p:blipFill>
        <p:spPr bwMode="auto">
          <a:xfrm>
            <a:off x="4610100" y="1784350"/>
            <a:ext cx="415925" cy="3587750"/>
          </a:xfrm>
          <a:prstGeom prst="rect">
            <a:avLst/>
          </a:prstGeom>
          <a:noFill/>
        </p:spPr>
      </p:pic>
      <p:sp>
        <p:nvSpPr>
          <p:cNvPr id="74778" name="Line 26"/>
          <p:cNvSpPr>
            <a:spLocks noChangeShapeType="1"/>
          </p:cNvSpPr>
          <p:nvPr/>
        </p:nvSpPr>
        <p:spPr bwMode="auto">
          <a:xfrm>
            <a:off x="85725" y="271463"/>
            <a:ext cx="4529138" cy="1738312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>
            <a:off x="0" y="3581400"/>
            <a:ext cx="45720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-12700"/>
            <a:ext cx="4597400" cy="6261100"/>
          </a:xfrm>
          <a:prstGeom prst="rect">
            <a:avLst/>
          </a:prstGeom>
          <a:solidFill>
            <a:srgbClr val="5F5F5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61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Convex Lens</a:t>
            </a:r>
            <a:br>
              <a:rPr lang="en-US" sz="4000"/>
            </a:br>
            <a:r>
              <a:rPr lang="en-US" sz="3200"/>
              <a:t>(example)</a:t>
            </a:r>
          </a:p>
        </p:txBody>
      </p:sp>
      <p:sp>
        <p:nvSpPr>
          <p:cNvPr id="74766" name="Text Box 14"/>
          <p:cNvSpPr txBox="1">
            <a:spLocks noChangeArrowheads="1"/>
          </p:cNvSpPr>
          <p:nvPr/>
        </p:nvSpPr>
        <p:spPr bwMode="auto">
          <a:xfrm>
            <a:off x="8382000" y="3565525"/>
            <a:ext cx="7620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•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F</a:t>
            </a:r>
          </a:p>
        </p:txBody>
      </p:sp>
      <p:pic>
        <p:nvPicPr>
          <p:cNvPr id="74767" name="Picture 15" descr="convex lens me"/>
          <p:cNvPicPr>
            <a:picLocks noChangeAspect="1" noChangeArrowheads="1"/>
          </p:cNvPicPr>
          <p:nvPr/>
        </p:nvPicPr>
        <p:blipFill>
          <a:blip r:embed="rId2" cstate="print"/>
          <a:srcRect r="50191" b="533"/>
          <a:stretch>
            <a:fillRect/>
          </a:stretch>
        </p:blipFill>
        <p:spPr bwMode="auto">
          <a:xfrm>
            <a:off x="4191000" y="1790700"/>
            <a:ext cx="415925" cy="3562350"/>
          </a:xfrm>
          <a:prstGeom prst="rect">
            <a:avLst/>
          </a:prstGeom>
          <a:noFill/>
        </p:spPr>
      </p:pic>
      <p:sp>
        <p:nvSpPr>
          <p:cNvPr id="74776" name="Line 24"/>
          <p:cNvSpPr>
            <a:spLocks noChangeShapeType="1"/>
          </p:cNvSpPr>
          <p:nvPr/>
        </p:nvSpPr>
        <p:spPr bwMode="auto">
          <a:xfrm>
            <a:off x="884238" y="2024063"/>
            <a:ext cx="187325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75" name="Rectangle 23"/>
          <p:cNvSpPr>
            <a:spLocks noChangeArrowheads="1"/>
          </p:cNvSpPr>
          <p:nvPr/>
        </p:nvSpPr>
        <p:spPr bwMode="auto">
          <a:xfrm>
            <a:off x="0" y="1752600"/>
            <a:ext cx="2743200" cy="5105400"/>
          </a:xfrm>
          <a:prstGeom prst="rect">
            <a:avLst/>
          </a:prstGeom>
          <a:solidFill>
            <a:srgbClr val="5F5F5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80" name="Line 28"/>
          <p:cNvSpPr>
            <a:spLocks noChangeShapeType="1"/>
          </p:cNvSpPr>
          <p:nvPr/>
        </p:nvSpPr>
        <p:spPr bwMode="auto">
          <a:xfrm>
            <a:off x="4610100" y="1790700"/>
            <a:ext cx="0" cy="3543300"/>
          </a:xfrm>
          <a:prstGeom prst="line">
            <a:avLst/>
          </a:prstGeom>
          <a:noFill/>
          <a:ln w="9525">
            <a:solidFill>
              <a:srgbClr val="33CC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74774" name="Picture 22" descr="so0010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981200"/>
            <a:ext cx="712788" cy="1600200"/>
          </a:xfrm>
          <a:prstGeom prst="rect">
            <a:avLst/>
          </a:prstGeom>
          <a:noFill/>
        </p:spPr>
      </p:pic>
      <p:sp>
        <p:nvSpPr>
          <p:cNvPr id="74785" name="Text Box 33"/>
          <p:cNvSpPr txBox="1">
            <a:spLocks noChangeArrowheads="1"/>
          </p:cNvSpPr>
          <p:nvPr/>
        </p:nvSpPr>
        <p:spPr bwMode="auto">
          <a:xfrm>
            <a:off x="0" y="5253038"/>
            <a:ext cx="9144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bg1"/>
                </a:solidFill>
              </a:rPr>
              <a:t>The first </a:t>
            </a:r>
            <a:r>
              <a:rPr lang="en-US" b="0">
                <a:solidFill>
                  <a:srgbClr val="FFCC00"/>
                </a:solidFill>
              </a:rPr>
              <a:t>ray</a:t>
            </a:r>
            <a:r>
              <a:rPr lang="en-US" b="0">
                <a:solidFill>
                  <a:schemeClr val="bg1"/>
                </a:solidFill>
              </a:rPr>
              <a:t> comes in parallel to the </a:t>
            </a:r>
            <a:r>
              <a:rPr lang="en-US" b="0">
                <a:solidFill>
                  <a:srgbClr val="93EFFB"/>
                </a:solidFill>
              </a:rPr>
              <a:t>optical axis</a:t>
            </a:r>
            <a:r>
              <a:rPr lang="en-US" b="0">
                <a:solidFill>
                  <a:schemeClr val="bg1"/>
                </a:solidFill>
              </a:rPr>
              <a:t> and refracts through the </a:t>
            </a:r>
            <a:r>
              <a:rPr lang="en-US" b="0">
                <a:solidFill>
                  <a:srgbClr val="FF0000"/>
                </a:solidFill>
              </a:rPr>
              <a:t>focal point</a:t>
            </a:r>
            <a:r>
              <a:rPr lang="en-US" b="0">
                <a:solidFill>
                  <a:schemeClr val="bg1"/>
                </a:solidFill>
              </a:rPr>
              <a:t>.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0" y="3581400"/>
            <a:ext cx="9144000" cy="595313"/>
            <a:chOff x="0" y="2256"/>
            <a:chExt cx="5760" cy="375"/>
          </a:xfrm>
        </p:grpSpPr>
        <p:sp>
          <p:nvSpPr>
            <p:cNvPr id="74763" name="Line 11"/>
            <p:cNvSpPr>
              <a:spLocks noChangeShapeType="1"/>
            </p:cNvSpPr>
            <p:nvPr/>
          </p:nvSpPr>
          <p:spPr bwMode="auto">
            <a:xfrm>
              <a:off x="0" y="2256"/>
              <a:ext cx="5760" cy="0"/>
            </a:xfrm>
            <a:prstGeom prst="line">
              <a:avLst/>
            </a:prstGeom>
            <a:noFill/>
            <a:ln w="9525">
              <a:solidFill>
                <a:srgbClr val="33CCCC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764" name="Text Box 12"/>
            <p:cNvSpPr txBox="1">
              <a:spLocks noChangeArrowheads="1"/>
            </p:cNvSpPr>
            <p:nvPr/>
          </p:nvSpPr>
          <p:spPr bwMode="auto">
            <a:xfrm>
              <a:off x="3168" y="2400"/>
              <a:ext cx="25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rgbClr val="66FFFF"/>
                  </a:solidFill>
                </a:rPr>
                <a:t>optical axis</a:t>
              </a:r>
            </a:p>
          </p:txBody>
        </p:sp>
        <p:sp>
          <p:nvSpPr>
            <p:cNvPr id="74765" name="Line 13"/>
            <p:cNvSpPr>
              <a:spLocks noChangeShapeType="1"/>
            </p:cNvSpPr>
            <p:nvPr/>
          </p:nvSpPr>
          <p:spPr bwMode="auto">
            <a:xfrm flipH="1" flipV="1">
              <a:off x="3936" y="2304"/>
              <a:ext cx="144" cy="192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22222E-6 L 0.20469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0.49653 0.25301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" y="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78" grpId="0" animBg="1"/>
      <p:bldP spid="7477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2" descr="convex lens me"/>
          <p:cNvPicPr>
            <a:picLocks noChangeAspect="1" noChangeArrowheads="1"/>
          </p:cNvPicPr>
          <p:nvPr/>
        </p:nvPicPr>
        <p:blipFill>
          <a:blip r:embed="rId2" cstate="print"/>
          <a:srcRect l="-9126" t="-1064"/>
          <a:stretch>
            <a:fillRect/>
          </a:stretch>
        </p:blipFill>
        <p:spPr bwMode="auto">
          <a:xfrm>
            <a:off x="4114800" y="1752600"/>
            <a:ext cx="911225" cy="3619500"/>
          </a:xfrm>
          <a:prstGeom prst="rect">
            <a:avLst/>
          </a:prstGeom>
          <a:noFill/>
        </p:spPr>
      </p:pic>
      <p:sp>
        <p:nvSpPr>
          <p:cNvPr id="90117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Convex Lens</a:t>
            </a:r>
            <a:br>
              <a:rPr lang="en-US" sz="4000"/>
            </a:br>
            <a:r>
              <a:rPr lang="en-US" sz="3200"/>
              <a:t>(example)</a:t>
            </a:r>
          </a:p>
        </p:txBody>
      </p:sp>
      <p:sp>
        <p:nvSpPr>
          <p:cNvPr id="90122" name="Text Box 10"/>
          <p:cNvSpPr txBox="1">
            <a:spLocks noChangeArrowheads="1"/>
          </p:cNvSpPr>
          <p:nvPr/>
        </p:nvSpPr>
        <p:spPr bwMode="auto">
          <a:xfrm>
            <a:off x="8382000" y="3565525"/>
            <a:ext cx="7620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•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F</a:t>
            </a:r>
          </a:p>
        </p:txBody>
      </p:sp>
      <p:sp>
        <p:nvSpPr>
          <p:cNvPr id="90124" name="Line 12"/>
          <p:cNvSpPr>
            <a:spLocks noChangeShapeType="1"/>
          </p:cNvSpPr>
          <p:nvPr/>
        </p:nvSpPr>
        <p:spPr bwMode="auto">
          <a:xfrm>
            <a:off x="2743200" y="2024063"/>
            <a:ext cx="187325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26" name="Line 14"/>
          <p:cNvSpPr>
            <a:spLocks noChangeShapeType="1"/>
          </p:cNvSpPr>
          <p:nvPr/>
        </p:nvSpPr>
        <p:spPr bwMode="auto">
          <a:xfrm>
            <a:off x="4586288" y="2027238"/>
            <a:ext cx="4557712" cy="1692275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28" name="Line 16"/>
          <p:cNvSpPr>
            <a:spLocks noChangeShapeType="1"/>
          </p:cNvSpPr>
          <p:nvPr/>
        </p:nvSpPr>
        <p:spPr bwMode="auto">
          <a:xfrm>
            <a:off x="4610100" y="1790700"/>
            <a:ext cx="0" cy="3543300"/>
          </a:xfrm>
          <a:prstGeom prst="line">
            <a:avLst/>
          </a:prstGeom>
          <a:noFill/>
          <a:ln w="9525">
            <a:solidFill>
              <a:srgbClr val="33CC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35" name="Line 23"/>
          <p:cNvSpPr>
            <a:spLocks noChangeShapeType="1"/>
          </p:cNvSpPr>
          <p:nvPr/>
        </p:nvSpPr>
        <p:spPr bwMode="auto">
          <a:xfrm>
            <a:off x="-3063875" y="-2789238"/>
            <a:ext cx="5805488" cy="4829176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34" name="Rectangle 22"/>
          <p:cNvSpPr>
            <a:spLocks noChangeArrowheads="1"/>
          </p:cNvSpPr>
          <p:nvPr/>
        </p:nvSpPr>
        <p:spPr bwMode="auto">
          <a:xfrm>
            <a:off x="0" y="0"/>
            <a:ext cx="2743200" cy="6858000"/>
          </a:xfrm>
          <a:prstGeom prst="rect">
            <a:avLst/>
          </a:prstGeom>
          <a:solidFill>
            <a:srgbClr val="5F5F5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0130" name="Picture 18" descr="so0010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981200"/>
            <a:ext cx="712788" cy="1600200"/>
          </a:xfrm>
          <a:prstGeom prst="rect">
            <a:avLst/>
          </a:prstGeom>
          <a:noFill/>
        </p:spPr>
      </p:pic>
      <p:sp>
        <p:nvSpPr>
          <p:cNvPr id="90133" name="Text Box 21"/>
          <p:cNvSpPr txBox="1">
            <a:spLocks noChangeArrowheads="1"/>
          </p:cNvSpPr>
          <p:nvPr/>
        </p:nvSpPr>
        <p:spPr bwMode="auto">
          <a:xfrm>
            <a:off x="0" y="5253038"/>
            <a:ext cx="91440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B2B2B2"/>
                </a:solidFill>
              </a:rPr>
              <a:t>The first ray comes in parallel to the optical axis and refracts through the focal point.</a:t>
            </a:r>
          </a:p>
          <a:p>
            <a:pPr>
              <a:spcBef>
                <a:spcPct val="50000"/>
              </a:spcBef>
            </a:pPr>
            <a:r>
              <a:rPr lang="en-US" b="0">
                <a:solidFill>
                  <a:schemeClr val="bg1"/>
                </a:solidFill>
              </a:rPr>
              <a:t>The second </a:t>
            </a:r>
            <a:r>
              <a:rPr lang="en-US" b="0">
                <a:solidFill>
                  <a:srgbClr val="FFCC00"/>
                </a:solidFill>
              </a:rPr>
              <a:t>ray</a:t>
            </a:r>
            <a:r>
              <a:rPr lang="en-US" b="0">
                <a:solidFill>
                  <a:schemeClr val="bg1"/>
                </a:solidFill>
              </a:rPr>
              <a:t> goes straight through the center of the </a:t>
            </a:r>
            <a:r>
              <a:rPr lang="en-US" b="0">
                <a:solidFill>
                  <a:srgbClr val="93EFFB"/>
                </a:solidFill>
              </a:rPr>
              <a:t>lens</a:t>
            </a:r>
            <a:r>
              <a:rPr lang="en-US" b="0">
                <a:solidFill>
                  <a:schemeClr val="bg1"/>
                </a:solidFill>
              </a:rPr>
              <a:t>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3581400"/>
            <a:ext cx="9144000" cy="595313"/>
            <a:chOff x="0" y="2256"/>
            <a:chExt cx="5760" cy="375"/>
          </a:xfrm>
        </p:grpSpPr>
        <p:sp>
          <p:nvSpPr>
            <p:cNvPr id="90119" name="Line 7"/>
            <p:cNvSpPr>
              <a:spLocks noChangeShapeType="1"/>
            </p:cNvSpPr>
            <p:nvPr/>
          </p:nvSpPr>
          <p:spPr bwMode="auto">
            <a:xfrm>
              <a:off x="0" y="2256"/>
              <a:ext cx="5760" cy="0"/>
            </a:xfrm>
            <a:prstGeom prst="line">
              <a:avLst/>
            </a:prstGeom>
            <a:noFill/>
            <a:ln w="9525">
              <a:solidFill>
                <a:srgbClr val="33CCCC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20" name="Text Box 8"/>
            <p:cNvSpPr txBox="1">
              <a:spLocks noChangeArrowheads="1"/>
            </p:cNvSpPr>
            <p:nvPr/>
          </p:nvSpPr>
          <p:spPr bwMode="auto">
            <a:xfrm>
              <a:off x="3168" y="2400"/>
              <a:ext cx="25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rgbClr val="66FFFF"/>
                  </a:solidFill>
                </a:rPr>
                <a:t>optical axis</a:t>
              </a:r>
            </a:p>
          </p:txBody>
        </p:sp>
        <p:sp>
          <p:nvSpPr>
            <p:cNvPr id="90121" name="Line 9"/>
            <p:cNvSpPr>
              <a:spLocks noChangeShapeType="1"/>
            </p:cNvSpPr>
            <p:nvPr/>
          </p:nvSpPr>
          <p:spPr bwMode="auto">
            <a:xfrm flipH="1" flipV="1">
              <a:off x="3936" y="2304"/>
              <a:ext cx="144" cy="192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33333E-6 L 0.63333 0.7 " pathEditMode="relative" ptsTypes="AA">
                                      <p:cBhvr>
                                        <p:cTn id="6" dur="2000" fill="hold"/>
                                        <p:tgtEl>
                                          <p:spTgt spid="90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http://www.odec.ca/projects/2005/dong5a0/public_html/ConvexLe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133600"/>
            <a:ext cx="6273339" cy="3657600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Converging Lens = Convex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2" descr="convex lens me"/>
          <p:cNvPicPr>
            <a:picLocks noChangeAspect="1" noChangeArrowheads="1"/>
          </p:cNvPicPr>
          <p:nvPr/>
        </p:nvPicPr>
        <p:blipFill>
          <a:blip r:embed="rId2" cstate="print"/>
          <a:srcRect l="45627"/>
          <a:stretch>
            <a:fillRect/>
          </a:stretch>
        </p:blipFill>
        <p:spPr bwMode="auto">
          <a:xfrm>
            <a:off x="4572000" y="1790700"/>
            <a:ext cx="454025" cy="3581400"/>
          </a:xfrm>
          <a:prstGeom prst="rect">
            <a:avLst/>
          </a:prstGeom>
          <a:noFill/>
        </p:spPr>
      </p:pic>
      <p:sp>
        <p:nvSpPr>
          <p:cNvPr id="91139" name="Line 3"/>
          <p:cNvSpPr>
            <a:spLocks noChangeShapeType="1"/>
          </p:cNvSpPr>
          <p:nvPr/>
        </p:nvSpPr>
        <p:spPr bwMode="auto">
          <a:xfrm>
            <a:off x="0" y="3581400"/>
            <a:ext cx="45720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0" y="990600"/>
            <a:ext cx="4572000" cy="5257800"/>
          </a:xfrm>
          <a:prstGeom prst="rect">
            <a:avLst/>
          </a:prstGeom>
          <a:solidFill>
            <a:srgbClr val="5F5F5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Convex Lens</a:t>
            </a:r>
            <a:br>
              <a:rPr lang="en-US" sz="4000"/>
            </a:br>
            <a:r>
              <a:rPr lang="en-US" sz="3200"/>
              <a:t>(example)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3581400"/>
            <a:ext cx="9144000" cy="595313"/>
            <a:chOff x="0" y="2256"/>
            <a:chExt cx="5760" cy="375"/>
          </a:xfrm>
        </p:grpSpPr>
        <p:sp>
          <p:nvSpPr>
            <p:cNvPr id="91143" name="Line 7"/>
            <p:cNvSpPr>
              <a:spLocks noChangeShapeType="1"/>
            </p:cNvSpPr>
            <p:nvPr/>
          </p:nvSpPr>
          <p:spPr bwMode="auto">
            <a:xfrm>
              <a:off x="0" y="2256"/>
              <a:ext cx="5760" cy="0"/>
            </a:xfrm>
            <a:prstGeom prst="line">
              <a:avLst/>
            </a:prstGeom>
            <a:noFill/>
            <a:ln w="9525">
              <a:solidFill>
                <a:srgbClr val="33CCCC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44" name="Text Box 8"/>
            <p:cNvSpPr txBox="1">
              <a:spLocks noChangeArrowheads="1"/>
            </p:cNvSpPr>
            <p:nvPr/>
          </p:nvSpPr>
          <p:spPr bwMode="auto">
            <a:xfrm>
              <a:off x="3168" y="2400"/>
              <a:ext cx="25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rgbClr val="66FFFF"/>
                  </a:solidFill>
                </a:rPr>
                <a:t>optical axis</a:t>
              </a:r>
            </a:p>
          </p:txBody>
        </p:sp>
        <p:sp>
          <p:nvSpPr>
            <p:cNvPr id="91145" name="Line 9"/>
            <p:cNvSpPr>
              <a:spLocks noChangeShapeType="1"/>
            </p:cNvSpPr>
            <p:nvPr/>
          </p:nvSpPr>
          <p:spPr bwMode="auto">
            <a:xfrm flipH="1" flipV="1">
              <a:off x="3936" y="2304"/>
              <a:ext cx="144" cy="192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8382000" y="3565525"/>
            <a:ext cx="7620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•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F</a:t>
            </a:r>
          </a:p>
        </p:txBody>
      </p:sp>
      <p:pic>
        <p:nvPicPr>
          <p:cNvPr id="91147" name="Picture 11" descr="convex lens me"/>
          <p:cNvPicPr>
            <a:picLocks noChangeAspect="1" noChangeArrowheads="1"/>
          </p:cNvPicPr>
          <p:nvPr/>
        </p:nvPicPr>
        <p:blipFill>
          <a:blip r:embed="rId2" cstate="print"/>
          <a:srcRect r="54373"/>
          <a:stretch>
            <a:fillRect/>
          </a:stretch>
        </p:blipFill>
        <p:spPr bwMode="auto">
          <a:xfrm>
            <a:off x="4191000" y="1784350"/>
            <a:ext cx="381000" cy="3581400"/>
          </a:xfrm>
          <a:prstGeom prst="rect">
            <a:avLst/>
          </a:prstGeom>
          <a:noFill/>
        </p:spPr>
      </p:pic>
      <p:sp>
        <p:nvSpPr>
          <p:cNvPr id="91148" name="Line 12"/>
          <p:cNvSpPr>
            <a:spLocks noChangeShapeType="1"/>
          </p:cNvSpPr>
          <p:nvPr/>
        </p:nvSpPr>
        <p:spPr bwMode="auto">
          <a:xfrm>
            <a:off x="2743200" y="2024063"/>
            <a:ext cx="187325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50" name="Line 14"/>
          <p:cNvSpPr>
            <a:spLocks noChangeShapeType="1"/>
          </p:cNvSpPr>
          <p:nvPr/>
        </p:nvSpPr>
        <p:spPr bwMode="auto">
          <a:xfrm>
            <a:off x="4586288" y="2027238"/>
            <a:ext cx="4557712" cy="1692275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51" name="Line 15"/>
          <p:cNvSpPr>
            <a:spLocks noChangeShapeType="1"/>
          </p:cNvSpPr>
          <p:nvPr/>
        </p:nvSpPr>
        <p:spPr bwMode="auto">
          <a:xfrm>
            <a:off x="4610100" y="1790700"/>
            <a:ext cx="0" cy="3543300"/>
          </a:xfrm>
          <a:prstGeom prst="line">
            <a:avLst/>
          </a:prstGeom>
          <a:noFill/>
          <a:ln w="9525">
            <a:solidFill>
              <a:srgbClr val="33CC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91152" name="Picture 16" descr="so0010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981200"/>
            <a:ext cx="712788" cy="1600200"/>
          </a:xfrm>
          <a:prstGeom prst="rect">
            <a:avLst/>
          </a:prstGeom>
          <a:noFill/>
        </p:spPr>
      </p:pic>
      <p:sp>
        <p:nvSpPr>
          <p:cNvPr id="91153" name="Line 17"/>
          <p:cNvSpPr>
            <a:spLocks noChangeShapeType="1"/>
          </p:cNvSpPr>
          <p:nvPr/>
        </p:nvSpPr>
        <p:spPr bwMode="auto">
          <a:xfrm>
            <a:off x="304800" y="0"/>
            <a:ext cx="2438400" cy="2057400"/>
          </a:xfrm>
          <a:prstGeom prst="line">
            <a:avLst/>
          </a:prstGeom>
          <a:noFill/>
          <a:ln w="9525">
            <a:solidFill>
              <a:srgbClr val="FFCC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54" name="Line 18"/>
          <p:cNvSpPr>
            <a:spLocks noChangeShapeType="1"/>
          </p:cNvSpPr>
          <p:nvPr/>
        </p:nvSpPr>
        <p:spPr bwMode="auto">
          <a:xfrm flipH="1" flipV="1">
            <a:off x="-11113" y="268288"/>
            <a:ext cx="4572001" cy="1752600"/>
          </a:xfrm>
          <a:prstGeom prst="line">
            <a:avLst/>
          </a:prstGeom>
          <a:noFill/>
          <a:ln w="9525">
            <a:solidFill>
              <a:srgbClr val="FFCC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55" name="Text Box 19"/>
          <p:cNvSpPr txBox="1">
            <a:spLocks noChangeArrowheads="1"/>
          </p:cNvSpPr>
          <p:nvPr/>
        </p:nvSpPr>
        <p:spPr bwMode="auto">
          <a:xfrm>
            <a:off x="0" y="5253038"/>
            <a:ext cx="9144000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B2B2B2"/>
                </a:solidFill>
              </a:rPr>
              <a:t>The first ray comes in parallel to the optical axis and refracts through the focal point.</a:t>
            </a:r>
          </a:p>
          <a:p>
            <a:pPr>
              <a:spcBef>
                <a:spcPct val="50000"/>
              </a:spcBef>
            </a:pPr>
            <a:r>
              <a:rPr lang="en-US" b="0">
                <a:solidFill>
                  <a:srgbClr val="B2B2B2"/>
                </a:solidFill>
              </a:rPr>
              <a:t>The second ray goes straight through the center of the lens.</a:t>
            </a:r>
          </a:p>
          <a:p>
            <a:pPr>
              <a:spcBef>
                <a:spcPct val="50000"/>
              </a:spcBef>
            </a:pPr>
            <a:r>
              <a:rPr lang="en-US" b="0">
                <a:solidFill>
                  <a:schemeClr val="bg1"/>
                </a:solidFill>
              </a:rPr>
              <a:t>The </a:t>
            </a:r>
            <a:r>
              <a:rPr lang="en-US" b="0">
                <a:solidFill>
                  <a:srgbClr val="FFCC00"/>
                </a:solidFill>
              </a:rPr>
              <a:t>light rays</a:t>
            </a:r>
            <a:r>
              <a:rPr lang="en-US" b="0">
                <a:solidFill>
                  <a:schemeClr val="bg1"/>
                </a:solidFill>
              </a:rPr>
              <a:t> don’t converge, but the sight lines do.</a:t>
            </a:r>
          </a:p>
        </p:txBody>
      </p:sp>
      <p:sp>
        <p:nvSpPr>
          <p:cNvPr id="91157" name="Line 21"/>
          <p:cNvSpPr>
            <a:spLocks noChangeShapeType="1"/>
          </p:cNvSpPr>
          <p:nvPr/>
        </p:nvSpPr>
        <p:spPr bwMode="auto">
          <a:xfrm>
            <a:off x="2790825" y="2062163"/>
            <a:ext cx="5805488" cy="4829175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" descr="convex lens me"/>
          <p:cNvPicPr>
            <a:picLocks noChangeAspect="1" noChangeArrowheads="1"/>
          </p:cNvPicPr>
          <p:nvPr/>
        </p:nvPicPr>
        <p:blipFill>
          <a:blip r:embed="rId2" cstate="print"/>
          <a:srcRect l="45627"/>
          <a:stretch>
            <a:fillRect/>
          </a:stretch>
        </p:blipFill>
        <p:spPr bwMode="auto">
          <a:xfrm>
            <a:off x="4572000" y="1790700"/>
            <a:ext cx="454025" cy="3581400"/>
          </a:xfrm>
          <a:prstGeom prst="rect">
            <a:avLst/>
          </a:prstGeom>
          <a:noFill/>
        </p:spPr>
      </p:pic>
      <p:sp>
        <p:nvSpPr>
          <p:cNvPr id="92163" name="Line 3"/>
          <p:cNvSpPr>
            <a:spLocks noChangeShapeType="1"/>
          </p:cNvSpPr>
          <p:nvPr/>
        </p:nvSpPr>
        <p:spPr bwMode="auto">
          <a:xfrm>
            <a:off x="0" y="3581400"/>
            <a:ext cx="45720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0" y="990600"/>
            <a:ext cx="4572000" cy="5257800"/>
          </a:xfrm>
          <a:prstGeom prst="rect">
            <a:avLst/>
          </a:prstGeom>
          <a:solidFill>
            <a:srgbClr val="5F5F5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Convex Lens</a:t>
            </a:r>
            <a:br>
              <a:rPr lang="en-US" sz="4000"/>
            </a:br>
            <a:r>
              <a:rPr lang="en-US" sz="3200"/>
              <a:t>(example)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3581400"/>
            <a:ext cx="9144000" cy="595313"/>
            <a:chOff x="0" y="2256"/>
            <a:chExt cx="5760" cy="375"/>
          </a:xfrm>
        </p:grpSpPr>
        <p:sp>
          <p:nvSpPr>
            <p:cNvPr id="92167" name="Line 7"/>
            <p:cNvSpPr>
              <a:spLocks noChangeShapeType="1"/>
            </p:cNvSpPr>
            <p:nvPr/>
          </p:nvSpPr>
          <p:spPr bwMode="auto">
            <a:xfrm>
              <a:off x="0" y="2256"/>
              <a:ext cx="5760" cy="0"/>
            </a:xfrm>
            <a:prstGeom prst="line">
              <a:avLst/>
            </a:prstGeom>
            <a:noFill/>
            <a:ln w="9525">
              <a:solidFill>
                <a:srgbClr val="33CCCC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68" name="Text Box 8"/>
            <p:cNvSpPr txBox="1">
              <a:spLocks noChangeArrowheads="1"/>
            </p:cNvSpPr>
            <p:nvPr/>
          </p:nvSpPr>
          <p:spPr bwMode="auto">
            <a:xfrm>
              <a:off x="3168" y="2400"/>
              <a:ext cx="25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rgbClr val="66FFFF"/>
                  </a:solidFill>
                </a:rPr>
                <a:t>optical axis</a:t>
              </a:r>
            </a:p>
          </p:txBody>
        </p:sp>
        <p:sp>
          <p:nvSpPr>
            <p:cNvPr id="92169" name="Line 9"/>
            <p:cNvSpPr>
              <a:spLocks noChangeShapeType="1"/>
            </p:cNvSpPr>
            <p:nvPr/>
          </p:nvSpPr>
          <p:spPr bwMode="auto">
            <a:xfrm flipH="1" flipV="1">
              <a:off x="3936" y="2304"/>
              <a:ext cx="144" cy="192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170" name="Text Box 10"/>
          <p:cNvSpPr txBox="1">
            <a:spLocks noChangeArrowheads="1"/>
          </p:cNvSpPr>
          <p:nvPr/>
        </p:nvSpPr>
        <p:spPr bwMode="auto">
          <a:xfrm>
            <a:off x="8382000" y="3565525"/>
            <a:ext cx="7620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•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F</a:t>
            </a:r>
          </a:p>
        </p:txBody>
      </p:sp>
      <p:pic>
        <p:nvPicPr>
          <p:cNvPr id="92171" name="Picture 11" descr="convex lens me"/>
          <p:cNvPicPr>
            <a:picLocks noChangeAspect="1" noChangeArrowheads="1"/>
          </p:cNvPicPr>
          <p:nvPr/>
        </p:nvPicPr>
        <p:blipFill>
          <a:blip r:embed="rId2" cstate="print"/>
          <a:srcRect r="54373"/>
          <a:stretch>
            <a:fillRect/>
          </a:stretch>
        </p:blipFill>
        <p:spPr bwMode="auto">
          <a:xfrm>
            <a:off x="4191000" y="1784350"/>
            <a:ext cx="381000" cy="3581400"/>
          </a:xfrm>
          <a:prstGeom prst="rect">
            <a:avLst/>
          </a:prstGeom>
          <a:noFill/>
        </p:spPr>
      </p:pic>
      <p:sp>
        <p:nvSpPr>
          <p:cNvPr id="92172" name="Line 12"/>
          <p:cNvSpPr>
            <a:spLocks noChangeShapeType="1"/>
          </p:cNvSpPr>
          <p:nvPr/>
        </p:nvSpPr>
        <p:spPr bwMode="auto">
          <a:xfrm>
            <a:off x="2743200" y="2024063"/>
            <a:ext cx="187325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73" name="Line 13"/>
          <p:cNvSpPr>
            <a:spLocks noChangeShapeType="1"/>
          </p:cNvSpPr>
          <p:nvPr/>
        </p:nvSpPr>
        <p:spPr bwMode="auto">
          <a:xfrm>
            <a:off x="4586288" y="2027238"/>
            <a:ext cx="4557712" cy="1692275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74" name="Line 14"/>
          <p:cNvSpPr>
            <a:spLocks noChangeShapeType="1"/>
          </p:cNvSpPr>
          <p:nvPr/>
        </p:nvSpPr>
        <p:spPr bwMode="auto">
          <a:xfrm>
            <a:off x="4610100" y="1790700"/>
            <a:ext cx="0" cy="3543300"/>
          </a:xfrm>
          <a:prstGeom prst="line">
            <a:avLst/>
          </a:prstGeom>
          <a:noFill/>
          <a:ln w="9525">
            <a:solidFill>
              <a:srgbClr val="33CC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92175" name="Picture 15" descr="so0010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981200"/>
            <a:ext cx="712788" cy="1600200"/>
          </a:xfrm>
          <a:prstGeom prst="rect">
            <a:avLst/>
          </a:prstGeom>
          <a:noFill/>
        </p:spPr>
      </p:pic>
      <p:sp>
        <p:nvSpPr>
          <p:cNvPr id="92176" name="Line 16"/>
          <p:cNvSpPr>
            <a:spLocks noChangeShapeType="1"/>
          </p:cNvSpPr>
          <p:nvPr/>
        </p:nvSpPr>
        <p:spPr bwMode="auto">
          <a:xfrm>
            <a:off x="304800" y="0"/>
            <a:ext cx="2438400" cy="2057400"/>
          </a:xfrm>
          <a:prstGeom prst="line">
            <a:avLst/>
          </a:prstGeom>
          <a:noFill/>
          <a:ln w="9525">
            <a:solidFill>
              <a:srgbClr val="FFCC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77" name="Line 17"/>
          <p:cNvSpPr>
            <a:spLocks noChangeShapeType="1"/>
          </p:cNvSpPr>
          <p:nvPr/>
        </p:nvSpPr>
        <p:spPr bwMode="auto">
          <a:xfrm flipH="1" flipV="1">
            <a:off x="-11113" y="268288"/>
            <a:ext cx="4572001" cy="1752600"/>
          </a:xfrm>
          <a:prstGeom prst="line">
            <a:avLst/>
          </a:prstGeom>
          <a:noFill/>
          <a:ln w="9525">
            <a:solidFill>
              <a:srgbClr val="FFCC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78" name="Text Box 18"/>
          <p:cNvSpPr txBox="1">
            <a:spLocks noChangeArrowheads="1"/>
          </p:cNvSpPr>
          <p:nvPr/>
        </p:nvSpPr>
        <p:spPr bwMode="auto">
          <a:xfrm>
            <a:off x="0" y="5253038"/>
            <a:ext cx="9144000" cy="160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B2B2B2"/>
                </a:solidFill>
              </a:rPr>
              <a:t>The first ray comes in parallel to the optical axis and refracts through the focal point.</a:t>
            </a:r>
          </a:p>
          <a:p>
            <a:pPr>
              <a:spcBef>
                <a:spcPct val="50000"/>
              </a:spcBef>
            </a:pPr>
            <a:r>
              <a:rPr lang="en-US" b="0">
                <a:solidFill>
                  <a:srgbClr val="B2B2B2"/>
                </a:solidFill>
              </a:rPr>
              <a:t>The second ray goes straight through the center of the lens.</a:t>
            </a:r>
          </a:p>
          <a:p>
            <a:pPr>
              <a:spcBef>
                <a:spcPct val="50000"/>
              </a:spcBef>
            </a:pPr>
            <a:r>
              <a:rPr lang="en-US" b="0">
                <a:solidFill>
                  <a:srgbClr val="B2B2B2"/>
                </a:solidFill>
              </a:rPr>
              <a:t>The light rays don’t converge, but the sight lines do.</a:t>
            </a:r>
          </a:p>
          <a:p>
            <a:pPr>
              <a:spcBef>
                <a:spcPct val="50000"/>
              </a:spcBef>
            </a:pPr>
            <a:r>
              <a:rPr lang="en-US" b="0">
                <a:solidFill>
                  <a:schemeClr val="bg1"/>
                </a:solidFill>
              </a:rPr>
              <a:t>A virtual image forms where the sight lines converge.</a:t>
            </a:r>
          </a:p>
        </p:txBody>
      </p:sp>
      <p:sp>
        <p:nvSpPr>
          <p:cNvPr id="92179" name="Line 19"/>
          <p:cNvSpPr>
            <a:spLocks noChangeShapeType="1"/>
          </p:cNvSpPr>
          <p:nvPr/>
        </p:nvSpPr>
        <p:spPr bwMode="auto">
          <a:xfrm>
            <a:off x="2790825" y="2062163"/>
            <a:ext cx="5805488" cy="4829175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92180" name="Picture 20" descr="so0010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8" y="671513"/>
            <a:ext cx="1289050" cy="29098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Line 2"/>
          <p:cNvSpPr>
            <a:spLocks noChangeShapeType="1"/>
          </p:cNvSpPr>
          <p:nvPr/>
        </p:nvSpPr>
        <p:spPr bwMode="auto">
          <a:xfrm>
            <a:off x="0" y="3581400"/>
            <a:ext cx="9144000" cy="0"/>
          </a:xfrm>
          <a:prstGeom prst="line">
            <a:avLst/>
          </a:prstGeom>
          <a:noFill/>
          <a:ln w="9525">
            <a:solidFill>
              <a:srgbClr val="33CCCC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5638800" y="29718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66FFFF"/>
                </a:solidFill>
              </a:rPr>
              <a:t>optical axis</a:t>
            </a:r>
          </a:p>
        </p:txBody>
      </p:sp>
      <p:sp>
        <p:nvSpPr>
          <p:cNvPr id="88068" name="Line 4"/>
          <p:cNvSpPr>
            <a:spLocks noChangeShapeType="1"/>
          </p:cNvSpPr>
          <p:nvPr/>
        </p:nvSpPr>
        <p:spPr bwMode="auto">
          <a:xfrm flipH="1">
            <a:off x="6858000" y="3200400"/>
            <a:ext cx="228600" cy="304800"/>
          </a:xfrm>
          <a:prstGeom prst="line">
            <a:avLst/>
          </a:prstGeom>
          <a:noFill/>
          <a:ln w="9525">
            <a:solidFill>
              <a:srgbClr val="66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Your Turn</a:t>
            </a:r>
            <a:br>
              <a:rPr lang="en-US" sz="4000"/>
            </a:br>
            <a:r>
              <a:rPr lang="en-US" sz="3200"/>
              <a:t>(Convex Lens)</a:t>
            </a:r>
          </a:p>
        </p:txBody>
      </p:sp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6400800" y="3581400"/>
            <a:ext cx="3048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•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F</a:t>
            </a:r>
          </a:p>
        </p:txBody>
      </p:sp>
      <p:sp>
        <p:nvSpPr>
          <p:cNvPr id="88071" name="Text Box 7"/>
          <p:cNvSpPr txBox="1">
            <a:spLocks noChangeArrowheads="1"/>
          </p:cNvSpPr>
          <p:nvPr/>
        </p:nvSpPr>
        <p:spPr bwMode="auto">
          <a:xfrm>
            <a:off x="0" y="5773738"/>
            <a:ext cx="91440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228600" algn="l">
              <a:spcBef>
                <a:spcPct val="50000"/>
              </a:spcBef>
              <a:buFontTx/>
              <a:buChar char="•"/>
            </a:pPr>
            <a:r>
              <a:rPr lang="en-US" b="0">
                <a:solidFill>
                  <a:schemeClr val="bg1"/>
                </a:solidFill>
              </a:rPr>
              <a:t>Note: lenses are thin enough that you just draw a line to represent the lens.</a:t>
            </a:r>
          </a:p>
          <a:p>
            <a:pPr marL="342900" indent="-228600" algn="l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chemeClr val="bg1"/>
                </a:solidFill>
              </a:rPr>
              <a:t>Locate the image of the arrow.</a:t>
            </a:r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>
            <a:off x="5181600" y="2133600"/>
            <a:ext cx="0" cy="2895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057400" y="2895600"/>
            <a:ext cx="1066800" cy="1052513"/>
            <a:chOff x="624" y="1824"/>
            <a:chExt cx="672" cy="663"/>
          </a:xfrm>
        </p:grpSpPr>
        <p:sp>
          <p:nvSpPr>
            <p:cNvPr id="88074" name="AutoShape 10"/>
            <p:cNvSpPr>
              <a:spLocks noChangeArrowheads="1"/>
            </p:cNvSpPr>
            <p:nvPr/>
          </p:nvSpPr>
          <p:spPr bwMode="auto">
            <a:xfrm>
              <a:off x="864" y="1824"/>
              <a:ext cx="192" cy="432"/>
            </a:xfrm>
            <a:prstGeom prst="upArrow">
              <a:avLst>
                <a:gd name="adj1" fmla="val 50000"/>
                <a:gd name="adj2" fmla="val 562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88075" name="Text Box 11"/>
            <p:cNvSpPr txBox="1">
              <a:spLocks noChangeArrowheads="1"/>
            </p:cNvSpPr>
            <p:nvPr/>
          </p:nvSpPr>
          <p:spPr bwMode="auto">
            <a:xfrm>
              <a:off x="624" y="2256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1"/>
                  </a:solidFill>
                </a:rPr>
                <a:t>object</a:t>
              </a:r>
            </a:p>
          </p:txBody>
        </p:sp>
      </p:grpSp>
      <p:sp>
        <p:nvSpPr>
          <p:cNvPr id="88076" name="Text Box 12"/>
          <p:cNvSpPr txBox="1">
            <a:spLocks noChangeArrowheads="1"/>
          </p:cNvSpPr>
          <p:nvPr/>
        </p:nvSpPr>
        <p:spPr bwMode="auto">
          <a:xfrm>
            <a:off x="4191000" y="5105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convex lens</a:t>
            </a:r>
          </a:p>
        </p:txBody>
      </p:sp>
      <p:sp>
        <p:nvSpPr>
          <p:cNvPr id="88077" name="Line 13"/>
          <p:cNvSpPr>
            <a:spLocks noChangeShapeType="1"/>
          </p:cNvSpPr>
          <p:nvPr/>
        </p:nvSpPr>
        <p:spPr bwMode="auto">
          <a:xfrm>
            <a:off x="2590800" y="2895600"/>
            <a:ext cx="25908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078" name="Line 14"/>
          <p:cNvSpPr>
            <a:spLocks noChangeShapeType="1"/>
          </p:cNvSpPr>
          <p:nvPr/>
        </p:nvSpPr>
        <p:spPr bwMode="auto">
          <a:xfrm>
            <a:off x="5181600" y="2895600"/>
            <a:ext cx="3962400" cy="19812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079" name="Line 15"/>
          <p:cNvSpPr>
            <a:spLocks noChangeShapeType="1"/>
          </p:cNvSpPr>
          <p:nvPr/>
        </p:nvSpPr>
        <p:spPr bwMode="auto">
          <a:xfrm>
            <a:off x="2590800" y="2895600"/>
            <a:ext cx="6553200" cy="17526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080" name="AutoShape 16"/>
          <p:cNvSpPr>
            <a:spLocks noChangeArrowheads="1"/>
          </p:cNvSpPr>
          <p:nvPr/>
        </p:nvSpPr>
        <p:spPr bwMode="auto">
          <a:xfrm flipV="1">
            <a:off x="8001000" y="3581400"/>
            <a:ext cx="381000" cy="838200"/>
          </a:xfrm>
          <a:prstGeom prst="upArrow">
            <a:avLst>
              <a:gd name="adj1" fmla="val 50000"/>
              <a:gd name="adj2" fmla="val 5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8081" name="Text Box 17"/>
          <p:cNvSpPr txBox="1">
            <a:spLocks noChangeArrowheads="1"/>
          </p:cNvSpPr>
          <p:nvPr/>
        </p:nvSpPr>
        <p:spPr bwMode="auto">
          <a:xfrm>
            <a:off x="7620000" y="3214688"/>
            <a:ext cx="106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image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Line 2"/>
          <p:cNvSpPr>
            <a:spLocks noChangeShapeType="1"/>
          </p:cNvSpPr>
          <p:nvPr/>
        </p:nvSpPr>
        <p:spPr bwMode="auto">
          <a:xfrm>
            <a:off x="0" y="3581400"/>
            <a:ext cx="9144000" cy="0"/>
          </a:xfrm>
          <a:prstGeom prst="line">
            <a:avLst/>
          </a:prstGeom>
          <a:noFill/>
          <a:ln w="9525">
            <a:solidFill>
              <a:srgbClr val="33CCCC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5638800" y="29718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66FFFF"/>
                </a:solidFill>
              </a:rPr>
              <a:t>optical axis</a:t>
            </a:r>
          </a:p>
        </p:txBody>
      </p:sp>
      <p:sp>
        <p:nvSpPr>
          <p:cNvPr id="87045" name="Line 5"/>
          <p:cNvSpPr>
            <a:spLocks noChangeShapeType="1"/>
          </p:cNvSpPr>
          <p:nvPr/>
        </p:nvSpPr>
        <p:spPr bwMode="auto">
          <a:xfrm flipH="1">
            <a:off x="6858000" y="3200400"/>
            <a:ext cx="228600" cy="304800"/>
          </a:xfrm>
          <a:prstGeom prst="line">
            <a:avLst/>
          </a:prstGeom>
          <a:noFill/>
          <a:ln w="9525">
            <a:solidFill>
              <a:srgbClr val="66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Your Turn</a:t>
            </a:r>
            <a:br>
              <a:rPr lang="en-US" sz="4000"/>
            </a:br>
            <a:r>
              <a:rPr lang="en-US" sz="3200"/>
              <a:t>(Convex Lens)</a:t>
            </a:r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6400800" y="3581400"/>
            <a:ext cx="3048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•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b="0">
                <a:solidFill>
                  <a:srgbClr val="FF0000"/>
                </a:solidFill>
                <a:cs typeface="Arial" charset="0"/>
              </a:rPr>
              <a:t>F</a:t>
            </a:r>
          </a:p>
        </p:txBody>
      </p:sp>
      <p:sp>
        <p:nvSpPr>
          <p:cNvPr id="87048" name="Text Box 8"/>
          <p:cNvSpPr txBox="1">
            <a:spLocks noChangeArrowheads="1"/>
          </p:cNvSpPr>
          <p:nvPr/>
        </p:nvSpPr>
        <p:spPr bwMode="auto">
          <a:xfrm>
            <a:off x="0" y="5773738"/>
            <a:ext cx="91440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228600" algn="l">
              <a:spcBef>
                <a:spcPct val="50000"/>
              </a:spcBef>
              <a:buFontTx/>
              <a:buChar char="•"/>
            </a:pPr>
            <a:r>
              <a:rPr lang="en-US" b="0">
                <a:solidFill>
                  <a:schemeClr val="bg1"/>
                </a:solidFill>
              </a:rPr>
              <a:t>Note: lenses are thin enough that you just draw a line to represent the lens.</a:t>
            </a:r>
          </a:p>
          <a:p>
            <a:pPr marL="342900" indent="-228600" algn="l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chemeClr val="bg1"/>
                </a:solidFill>
              </a:rPr>
              <a:t>Locate the image of the arrow.</a:t>
            </a:r>
          </a:p>
        </p:txBody>
      </p:sp>
      <p:sp>
        <p:nvSpPr>
          <p:cNvPr id="87049" name="Line 9"/>
          <p:cNvSpPr>
            <a:spLocks noChangeShapeType="1"/>
          </p:cNvSpPr>
          <p:nvPr/>
        </p:nvSpPr>
        <p:spPr bwMode="auto">
          <a:xfrm>
            <a:off x="5181600" y="2133600"/>
            <a:ext cx="0" cy="2895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057400" y="2895600"/>
            <a:ext cx="1066800" cy="1052513"/>
            <a:chOff x="624" y="1824"/>
            <a:chExt cx="672" cy="663"/>
          </a:xfrm>
        </p:grpSpPr>
        <p:sp>
          <p:nvSpPr>
            <p:cNvPr id="87051" name="AutoShape 11"/>
            <p:cNvSpPr>
              <a:spLocks noChangeArrowheads="1"/>
            </p:cNvSpPr>
            <p:nvPr/>
          </p:nvSpPr>
          <p:spPr bwMode="auto">
            <a:xfrm>
              <a:off x="864" y="1824"/>
              <a:ext cx="192" cy="432"/>
            </a:xfrm>
            <a:prstGeom prst="upArrow">
              <a:avLst>
                <a:gd name="adj1" fmla="val 50000"/>
                <a:gd name="adj2" fmla="val 562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87052" name="Text Box 12"/>
            <p:cNvSpPr txBox="1">
              <a:spLocks noChangeArrowheads="1"/>
            </p:cNvSpPr>
            <p:nvPr/>
          </p:nvSpPr>
          <p:spPr bwMode="auto">
            <a:xfrm>
              <a:off x="624" y="2256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1"/>
                  </a:solidFill>
                </a:rPr>
                <a:t>object</a:t>
              </a:r>
            </a:p>
          </p:txBody>
        </p:sp>
      </p:grpSp>
      <p:sp>
        <p:nvSpPr>
          <p:cNvPr id="87053" name="Text Box 13"/>
          <p:cNvSpPr txBox="1">
            <a:spLocks noChangeArrowheads="1"/>
          </p:cNvSpPr>
          <p:nvPr/>
        </p:nvSpPr>
        <p:spPr bwMode="auto">
          <a:xfrm>
            <a:off x="4191000" y="5105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convex lens</a:t>
            </a:r>
          </a:p>
        </p:txBody>
      </p:sp>
      <p:sp>
        <p:nvSpPr>
          <p:cNvPr id="87054" name="Line 14"/>
          <p:cNvSpPr>
            <a:spLocks noChangeShapeType="1"/>
          </p:cNvSpPr>
          <p:nvPr/>
        </p:nvSpPr>
        <p:spPr bwMode="auto">
          <a:xfrm>
            <a:off x="2590800" y="2895600"/>
            <a:ext cx="25908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055" name="Line 15"/>
          <p:cNvSpPr>
            <a:spLocks noChangeShapeType="1"/>
          </p:cNvSpPr>
          <p:nvPr/>
        </p:nvSpPr>
        <p:spPr bwMode="auto">
          <a:xfrm>
            <a:off x="5181600" y="2895600"/>
            <a:ext cx="3962400" cy="19812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056" name="Line 16"/>
          <p:cNvSpPr>
            <a:spLocks noChangeShapeType="1"/>
          </p:cNvSpPr>
          <p:nvPr/>
        </p:nvSpPr>
        <p:spPr bwMode="auto">
          <a:xfrm>
            <a:off x="2590800" y="2895600"/>
            <a:ext cx="6553200" cy="17526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058" name="AutoShape 18"/>
          <p:cNvSpPr>
            <a:spLocks noChangeArrowheads="1"/>
          </p:cNvSpPr>
          <p:nvPr/>
        </p:nvSpPr>
        <p:spPr bwMode="auto">
          <a:xfrm flipV="1">
            <a:off x="8001000" y="3581400"/>
            <a:ext cx="381000" cy="838200"/>
          </a:xfrm>
          <a:prstGeom prst="upArrow">
            <a:avLst>
              <a:gd name="adj1" fmla="val 50000"/>
              <a:gd name="adj2" fmla="val 5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7059" name="Text Box 19"/>
          <p:cNvSpPr txBox="1">
            <a:spLocks noChangeArrowheads="1"/>
          </p:cNvSpPr>
          <p:nvPr/>
        </p:nvSpPr>
        <p:spPr bwMode="auto">
          <a:xfrm>
            <a:off x="7620000" y="3214688"/>
            <a:ext cx="106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image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Thanks/Further Info</a:t>
            </a:r>
          </a:p>
        </p:txBody>
      </p:sp>
      <p:sp>
        <p:nvSpPr>
          <p:cNvPr id="17449" name="Text Box 41"/>
          <p:cNvSpPr txBox="1">
            <a:spLocks noChangeArrowheads="1"/>
          </p:cNvSpPr>
          <p:nvPr/>
        </p:nvSpPr>
        <p:spPr bwMode="auto">
          <a:xfrm>
            <a:off x="533400" y="1600200"/>
            <a:ext cx="82296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 algn="l">
              <a:spcBef>
                <a:spcPct val="50000"/>
              </a:spcBef>
              <a:buFontTx/>
              <a:buChar char="•"/>
            </a:pPr>
            <a:r>
              <a:rPr lang="en-US">
                <a:hlinkClick r:id="rId2"/>
              </a:rPr>
              <a:t>Faulkes Telescope Project: Light &amp; Optics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by Sarah Roberts</a:t>
            </a:r>
          </a:p>
          <a:p>
            <a:pPr marL="228600" indent="-228600" algn="l">
              <a:spcBef>
                <a:spcPct val="50000"/>
              </a:spcBef>
              <a:buFontTx/>
              <a:buChar char="•"/>
            </a:pPr>
            <a:r>
              <a:rPr lang="en-US">
                <a:hlinkClick r:id="rId2"/>
              </a:rPr>
              <a:t>Fundamentals of Optics: An Introduction for Beginners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by Jenny Reinhard</a:t>
            </a:r>
          </a:p>
          <a:p>
            <a:pPr marL="228600" indent="-228600" algn="l">
              <a:spcBef>
                <a:spcPct val="50000"/>
              </a:spcBef>
              <a:buFontTx/>
              <a:buChar char="•"/>
            </a:pPr>
            <a:r>
              <a:rPr lang="en-US">
                <a:hlinkClick r:id="rId3"/>
              </a:rPr>
              <a:t>PHET Geometric Optics (Flash Simulator)</a:t>
            </a:r>
            <a:endParaRPr lang="en-US"/>
          </a:p>
          <a:p>
            <a:pPr marL="228600" indent="-228600" algn="l">
              <a:spcBef>
                <a:spcPct val="50000"/>
              </a:spcBef>
              <a:buFontTx/>
              <a:buChar char="•"/>
            </a:pPr>
            <a:r>
              <a:rPr lang="en-US">
                <a:hlinkClick r:id="rId4"/>
              </a:rPr>
              <a:t>Thin Lens &amp; Mirror (Java Simulator)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by Fu-Kwun Hwang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 descr="so0010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810000"/>
            <a:ext cx="830263" cy="1865313"/>
          </a:xfrm>
          <a:prstGeom prst="rect">
            <a:avLst/>
          </a:prstGeom>
          <a:noFill/>
        </p:spPr>
      </p:pic>
      <p:sp>
        <p:nvSpPr>
          <p:cNvPr id="66569" name="Line 9"/>
          <p:cNvSpPr>
            <a:spLocks noChangeShapeType="1"/>
          </p:cNvSpPr>
          <p:nvPr/>
        </p:nvSpPr>
        <p:spPr bwMode="auto">
          <a:xfrm flipV="1">
            <a:off x="1143000" y="1905000"/>
            <a:ext cx="8001000" cy="22860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572" name="Rectangle 1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 sz="3800"/>
              <a:t>A </a:t>
            </a:r>
            <a:r>
              <a:rPr lang="en-US" sz="3800" b="1">
                <a:solidFill>
                  <a:srgbClr val="FFCC00"/>
                </a:solidFill>
              </a:rPr>
              <a:t>ray of light</a:t>
            </a:r>
            <a:r>
              <a:rPr lang="en-US" sz="3800"/>
              <a:t> is an extremely narrow beam of light.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so0010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3048000"/>
            <a:ext cx="830263" cy="1865313"/>
          </a:xfrm>
          <a:prstGeom prst="rect">
            <a:avLst/>
          </a:prstGeom>
          <a:noFill/>
        </p:spPr>
      </p:pic>
      <p:sp>
        <p:nvSpPr>
          <p:cNvPr id="20488" name="Line 8"/>
          <p:cNvSpPr>
            <a:spLocks noChangeShapeType="1"/>
          </p:cNvSpPr>
          <p:nvPr/>
        </p:nvSpPr>
        <p:spPr bwMode="auto">
          <a:xfrm flipV="1">
            <a:off x="4648200" y="0"/>
            <a:ext cx="4495800" cy="34290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4648200" y="3429000"/>
            <a:ext cx="4495800" cy="34290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0" y="0"/>
            <a:ext cx="4648200" cy="34290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V="1">
            <a:off x="0" y="3429000"/>
            <a:ext cx="4648200" cy="34290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V="1">
            <a:off x="4648200" y="0"/>
            <a:ext cx="990600" cy="34290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V="1">
            <a:off x="3657600" y="3429000"/>
            <a:ext cx="990600" cy="34290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V="1">
            <a:off x="4648200" y="2743200"/>
            <a:ext cx="4495800" cy="6858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 flipV="1">
            <a:off x="0" y="2895600"/>
            <a:ext cx="4648200" cy="5334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57200"/>
            <a:ext cx="7772400" cy="12192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3800"/>
              <a:t>All visible objects emit or reflect </a:t>
            </a:r>
            <a:r>
              <a:rPr lang="en-US" sz="3800" b="1">
                <a:solidFill>
                  <a:srgbClr val="FFCC00"/>
                </a:solidFill>
              </a:rPr>
              <a:t>light rays</a:t>
            </a:r>
            <a:r>
              <a:rPr lang="en-US" sz="3800"/>
              <a:t> in all directions.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ey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3350" y="2914650"/>
            <a:ext cx="1247775" cy="814388"/>
          </a:xfrm>
          <a:prstGeom prst="rect">
            <a:avLst/>
          </a:prstGeom>
          <a:noFill/>
        </p:spPr>
      </p:pic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65540" name="Line 4"/>
          <p:cNvSpPr>
            <a:spLocks noChangeShapeType="1"/>
          </p:cNvSpPr>
          <p:nvPr/>
        </p:nvSpPr>
        <p:spPr bwMode="auto">
          <a:xfrm flipV="1">
            <a:off x="4648200" y="0"/>
            <a:ext cx="4495800" cy="34290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4648200" y="3429000"/>
            <a:ext cx="4495800" cy="34290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2" name="Line 6"/>
          <p:cNvSpPr>
            <a:spLocks noChangeShapeType="1"/>
          </p:cNvSpPr>
          <p:nvPr/>
        </p:nvSpPr>
        <p:spPr bwMode="auto">
          <a:xfrm>
            <a:off x="0" y="0"/>
            <a:ext cx="4648200" cy="34290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 flipV="1">
            <a:off x="0" y="3429000"/>
            <a:ext cx="4648200" cy="34290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 flipH="1" flipV="1">
            <a:off x="4038600" y="0"/>
            <a:ext cx="609600" cy="34290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V="1">
            <a:off x="3962400" y="3429000"/>
            <a:ext cx="685800" cy="34290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4648200" y="3429000"/>
            <a:ext cx="4495800" cy="6096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0" y="3429000"/>
            <a:ext cx="4648200" cy="11430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8" name="Rectangle 12"/>
          <p:cNvSpPr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800" b="0">
                <a:solidFill>
                  <a:schemeClr val="bg1"/>
                </a:solidFill>
              </a:rPr>
              <a:t>Our eyes detect </a:t>
            </a:r>
            <a:r>
              <a:rPr lang="en-US" sz="3800">
                <a:solidFill>
                  <a:srgbClr val="FFCC00"/>
                </a:solidFill>
              </a:rPr>
              <a:t>light rays</a:t>
            </a:r>
            <a:r>
              <a:rPr lang="en-US" sz="3800" b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24" name="Picture 16" descr="ey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70575" y="3340100"/>
            <a:ext cx="1247775" cy="814388"/>
          </a:xfrm>
          <a:prstGeom prst="rect">
            <a:avLst/>
          </a:prstGeom>
          <a:noFill/>
        </p:spPr>
      </p:pic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43028" name="Rectangle 20"/>
          <p:cNvSpPr>
            <a:spLocks noGrp="1" noChangeArrowheads="1"/>
          </p:cNvSpPr>
          <p:nvPr>
            <p:ph idx="1"/>
          </p:nvPr>
        </p:nvSpPr>
        <p:spPr>
          <a:xfrm>
            <a:off x="990600" y="533400"/>
            <a:ext cx="7162800" cy="1905000"/>
          </a:xfrm>
          <a:noFill/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3800"/>
              <a:t>We see images when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3800" b="1">
                <a:solidFill>
                  <a:srgbClr val="FFCC00"/>
                </a:solidFill>
              </a:rPr>
              <a:t>light rays</a:t>
            </a:r>
            <a:r>
              <a:rPr lang="en-US" sz="3800"/>
              <a:t>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3800"/>
              <a:t>converge in our eyes.</a:t>
            </a:r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 flipV="1">
            <a:off x="3327400" y="3849688"/>
            <a:ext cx="3257550" cy="3429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 flipH="1">
            <a:off x="3575050" y="3849688"/>
            <a:ext cx="3009900" cy="13208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 flipV="1">
            <a:off x="3460750" y="3849688"/>
            <a:ext cx="3124200" cy="15240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 flipV="1">
            <a:off x="3232150" y="3849688"/>
            <a:ext cx="33528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>
            <a:off x="3200400" y="3589338"/>
            <a:ext cx="3384550" cy="26035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 flipV="1">
            <a:off x="3390900" y="3849688"/>
            <a:ext cx="3194050" cy="116205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 flipH="1">
            <a:off x="3384550" y="3849688"/>
            <a:ext cx="3200400" cy="6858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3029" name="Picture 21" descr="so0010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4950" y="3544888"/>
            <a:ext cx="830263" cy="1865312"/>
          </a:xfrm>
          <a:prstGeom prst="rect">
            <a:avLst/>
          </a:prstGeom>
          <a:noFill/>
        </p:spPr>
      </p:pic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0" y="6096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>
                <a:solidFill>
                  <a:schemeClr val="bg1"/>
                </a:solidFill>
              </a:rPr>
              <a:t>converge: come together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 sz="4800"/>
              <a:t>Mirrors</a:t>
            </a:r>
          </a:p>
        </p:txBody>
      </p:sp>
      <p:pic>
        <p:nvPicPr>
          <p:cNvPr id="10245" name="Picture 5" descr="Mirror reflecting vase"/>
          <p:cNvPicPr>
            <a:picLocks noChangeAspect="1" noChangeArrowheads="1"/>
          </p:cNvPicPr>
          <p:nvPr/>
        </p:nvPicPr>
        <p:blipFill>
          <a:blip r:embed="rId2" cstate="print"/>
          <a:srcRect r="577" b="-5455"/>
          <a:stretch>
            <a:fillRect/>
          </a:stretch>
        </p:blipFill>
        <p:spPr bwMode="auto">
          <a:xfrm>
            <a:off x="3536950" y="1828800"/>
            <a:ext cx="4406900" cy="4800600"/>
          </a:xfrm>
          <a:prstGeom prst="rect">
            <a:avLst/>
          </a:prstGeom>
          <a:noFill/>
        </p:spPr>
      </p:pic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343400" y="6096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object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58674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image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228600" y="3276600"/>
            <a:ext cx="312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It is possible to see </a:t>
            </a:r>
            <a:r>
              <a:rPr lang="en-US" sz="2400"/>
              <a:t>images</a:t>
            </a:r>
            <a:r>
              <a:rPr lang="en-US" sz="2400">
                <a:solidFill>
                  <a:schemeClr val="bg1"/>
                </a:solidFill>
              </a:rPr>
              <a:t> in mirrors.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274638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sz="4800"/>
              <a:t>Reflection</a:t>
            </a:r>
            <a:r>
              <a:rPr lang="en-US" sz="5400"/>
              <a:t/>
            </a:r>
            <a:br>
              <a:rPr lang="en-US" sz="5400"/>
            </a:br>
            <a:r>
              <a:rPr lang="en-US" sz="3200"/>
              <a:t>(bouncing </a:t>
            </a:r>
            <a:r>
              <a:rPr lang="en-US" sz="3200">
                <a:solidFill>
                  <a:srgbClr val="FFCC00"/>
                </a:solidFill>
              </a:rPr>
              <a:t>light</a:t>
            </a:r>
            <a:r>
              <a:rPr lang="en-US" sz="3200"/>
              <a:t>)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76200" y="1736725"/>
            <a:ext cx="32004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chemeClr val="bg1"/>
                </a:solidFill>
              </a:rPr>
              <a:t>Reflection</a:t>
            </a:r>
            <a:r>
              <a:rPr lang="en-US" sz="2000" b="0">
                <a:solidFill>
                  <a:schemeClr val="bg1"/>
                </a:solidFill>
              </a:rPr>
              <a:t> is when </a:t>
            </a:r>
            <a:r>
              <a:rPr lang="en-US" sz="2000" b="0">
                <a:solidFill>
                  <a:srgbClr val="FFCC00"/>
                </a:solidFill>
              </a:rPr>
              <a:t>light </a:t>
            </a:r>
            <a:r>
              <a:rPr lang="en-US" sz="2000" b="0">
                <a:solidFill>
                  <a:schemeClr val="bg1"/>
                </a:solidFill>
              </a:rPr>
              <a:t>changes direction by bouncing off a </a:t>
            </a:r>
            <a:r>
              <a:rPr lang="en-US" sz="2000" b="0">
                <a:solidFill>
                  <a:srgbClr val="93EFFB"/>
                </a:solidFill>
              </a:rPr>
              <a:t>surface</a:t>
            </a:r>
            <a:r>
              <a:rPr lang="en-US" sz="2000" b="0">
                <a:solidFill>
                  <a:schemeClr val="bg1"/>
                </a:solidFill>
              </a:rPr>
              <a:t>. </a:t>
            </a:r>
          </a:p>
          <a:p>
            <a:pPr algn="l"/>
            <a:endParaRPr lang="en-US" sz="2000" b="0">
              <a:solidFill>
                <a:schemeClr val="bg1"/>
              </a:solidFill>
            </a:endParaRPr>
          </a:p>
          <a:p>
            <a:pPr algn="l"/>
            <a:r>
              <a:rPr lang="en-US" sz="2000" b="0">
                <a:solidFill>
                  <a:schemeClr val="bg1"/>
                </a:solidFill>
              </a:rPr>
              <a:t>When </a:t>
            </a:r>
            <a:r>
              <a:rPr lang="en-US" sz="2000" b="0">
                <a:solidFill>
                  <a:srgbClr val="FFCC00"/>
                </a:solidFill>
              </a:rPr>
              <a:t>light </a:t>
            </a:r>
            <a:r>
              <a:rPr lang="en-US" sz="2000" b="0">
                <a:solidFill>
                  <a:schemeClr val="bg1"/>
                </a:solidFill>
              </a:rPr>
              <a:t>is </a:t>
            </a:r>
            <a:r>
              <a:rPr lang="en-US" sz="2000">
                <a:solidFill>
                  <a:schemeClr val="bg1"/>
                </a:solidFill>
              </a:rPr>
              <a:t>reflected </a:t>
            </a:r>
            <a:r>
              <a:rPr lang="en-US" sz="2000" b="0">
                <a:solidFill>
                  <a:schemeClr val="bg1"/>
                </a:solidFill>
              </a:rPr>
              <a:t>off a </a:t>
            </a:r>
            <a:r>
              <a:rPr lang="en-US" sz="2000" b="0">
                <a:solidFill>
                  <a:srgbClr val="93EFFB"/>
                </a:solidFill>
              </a:rPr>
              <a:t>mirror</a:t>
            </a:r>
            <a:r>
              <a:rPr lang="en-US" sz="2000" b="0">
                <a:solidFill>
                  <a:schemeClr val="bg1"/>
                </a:solidFill>
              </a:rPr>
              <a:t>, it hits the </a:t>
            </a:r>
            <a:r>
              <a:rPr lang="en-US" sz="2000" b="0">
                <a:solidFill>
                  <a:srgbClr val="93EFFB"/>
                </a:solidFill>
              </a:rPr>
              <a:t>mirror</a:t>
            </a:r>
            <a:r>
              <a:rPr lang="en-US" sz="2000" b="0">
                <a:solidFill>
                  <a:schemeClr val="bg1"/>
                </a:solidFill>
              </a:rPr>
              <a:t> at the same angle (the incidence angle, </a:t>
            </a:r>
            <a:r>
              <a:rPr lang="el-GR" sz="2000" b="0">
                <a:solidFill>
                  <a:schemeClr val="bg1"/>
                </a:solidFill>
                <a:cs typeface="Arial" charset="0"/>
              </a:rPr>
              <a:t>θ</a:t>
            </a:r>
            <a:r>
              <a:rPr lang="en-US" sz="2000" b="0" baseline="-25000">
                <a:solidFill>
                  <a:schemeClr val="bg1"/>
                </a:solidFill>
                <a:cs typeface="Arial" charset="0"/>
              </a:rPr>
              <a:t>i</a:t>
            </a:r>
            <a:r>
              <a:rPr lang="en-US" sz="2000" b="0">
                <a:solidFill>
                  <a:schemeClr val="bg1"/>
                </a:solidFill>
              </a:rPr>
              <a:t>) as it </a:t>
            </a:r>
            <a:r>
              <a:rPr lang="en-US" sz="2000">
                <a:solidFill>
                  <a:schemeClr val="bg1"/>
                </a:solidFill>
              </a:rPr>
              <a:t>reflects </a:t>
            </a:r>
            <a:r>
              <a:rPr lang="en-US" sz="2000" b="0">
                <a:solidFill>
                  <a:schemeClr val="bg1"/>
                </a:solidFill>
              </a:rPr>
              <a:t>off the </a:t>
            </a:r>
            <a:r>
              <a:rPr lang="en-US" sz="2000" b="0">
                <a:solidFill>
                  <a:srgbClr val="93EFFB"/>
                </a:solidFill>
              </a:rPr>
              <a:t>mirror</a:t>
            </a:r>
            <a:r>
              <a:rPr lang="en-US" sz="2000" b="0">
                <a:solidFill>
                  <a:schemeClr val="bg1"/>
                </a:solidFill>
              </a:rPr>
              <a:t> (the reflection angle, </a:t>
            </a:r>
            <a:r>
              <a:rPr lang="el-GR" sz="2000" b="0">
                <a:solidFill>
                  <a:schemeClr val="bg1"/>
                </a:solidFill>
              </a:rPr>
              <a:t>θ</a:t>
            </a:r>
            <a:r>
              <a:rPr lang="en-US" sz="2000" b="0" baseline="-25000">
                <a:solidFill>
                  <a:schemeClr val="bg1"/>
                </a:solidFill>
              </a:rPr>
              <a:t>r</a:t>
            </a:r>
            <a:r>
              <a:rPr lang="en-US" sz="2000" b="0">
                <a:solidFill>
                  <a:schemeClr val="bg1"/>
                </a:solidFill>
              </a:rPr>
              <a:t>). </a:t>
            </a:r>
          </a:p>
          <a:p>
            <a:pPr algn="l"/>
            <a:endParaRPr lang="en-US" sz="2000" b="0">
              <a:solidFill>
                <a:schemeClr val="bg1"/>
              </a:solidFill>
            </a:endParaRPr>
          </a:p>
          <a:p>
            <a:pPr algn="l"/>
            <a:r>
              <a:rPr lang="en-US" sz="2000" b="0">
                <a:solidFill>
                  <a:schemeClr val="bg1"/>
                </a:solidFill>
              </a:rPr>
              <a:t>The </a:t>
            </a:r>
            <a:r>
              <a:rPr lang="en-US" sz="2000" b="0">
                <a:solidFill>
                  <a:srgbClr val="FF00FF"/>
                </a:solidFill>
              </a:rPr>
              <a:t>normal</a:t>
            </a:r>
            <a:r>
              <a:rPr lang="en-US" sz="2000" b="0">
                <a:solidFill>
                  <a:schemeClr val="bg1"/>
                </a:solidFill>
              </a:rPr>
              <a:t> is an imaginary line which lies at right angles to the </a:t>
            </a:r>
            <a:r>
              <a:rPr lang="en-US" sz="2000" b="0">
                <a:solidFill>
                  <a:srgbClr val="93EFFB"/>
                </a:solidFill>
              </a:rPr>
              <a:t>mirror</a:t>
            </a:r>
            <a:r>
              <a:rPr lang="en-US" sz="2000" b="0">
                <a:solidFill>
                  <a:schemeClr val="bg1"/>
                </a:solidFill>
              </a:rPr>
              <a:t> where the </a:t>
            </a:r>
            <a:r>
              <a:rPr lang="en-US" sz="2000" b="0">
                <a:solidFill>
                  <a:srgbClr val="FFCC00"/>
                </a:solidFill>
              </a:rPr>
              <a:t>ray </a:t>
            </a:r>
            <a:r>
              <a:rPr lang="en-US" sz="2000" b="0">
                <a:solidFill>
                  <a:schemeClr val="bg1"/>
                </a:solidFill>
              </a:rPr>
              <a:t>hits it.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429000" y="1676400"/>
            <a:ext cx="5410200" cy="4876800"/>
            <a:chOff x="2112" y="1056"/>
            <a:chExt cx="3408" cy="3072"/>
          </a:xfrm>
        </p:grpSpPr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3264" y="2755"/>
              <a:ext cx="4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3200" b="0">
                  <a:solidFill>
                    <a:schemeClr val="bg1"/>
                  </a:solidFill>
                  <a:cs typeface="Arial" charset="0"/>
                </a:rPr>
                <a:t>θ</a:t>
              </a:r>
              <a:r>
                <a:rPr lang="en-US" sz="3200" b="0" baseline="-25000">
                  <a:solidFill>
                    <a:schemeClr val="bg1"/>
                  </a:solidFill>
                  <a:cs typeface="Arial" charset="0"/>
                </a:rPr>
                <a:t>r</a:t>
              </a:r>
              <a:endParaRPr lang="el-GR" sz="3200" b="0" baseline="-2500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3088" name="Text Box 16"/>
            <p:cNvSpPr txBox="1">
              <a:spLocks noChangeArrowheads="1"/>
            </p:cNvSpPr>
            <p:nvPr/>
          </p:nvSpPr>
          <p:spPr bwMode="auto">
            <a:xfrm>
              <a:off x="3696" y="2755"/>
              <a:ext cx="4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3200" b="0">
                  <a:solidFill>
                    <a:schemeClr val="bg1"/>
                  </a:solidFill>
                  <a:cs typeface="Arial" charset="0"/>
                </a:rPr>
                <a:t>θ</a:t>
              </a:r>
              <a:r>
                <a:rPr lang="en-US" sz="3200" b="0" baseline="-25000">
                  <a:solidFill>
                    <a:schemeClr val="bg1"/>
                  </a:solidFill>
                  <a:cs typeface="Arial" charset="0"/>
                </a:rPr>
                <a:t>i</a:t>
              </a:r>
              <a:endParaRPr lang="el-GR" sz="3200" b="0" baseline="-25000">
                <a:solidFill>
                  <a:schemeClr val="bg1"/>
                </a:solidFill>
                <a:cs typeface="Arial" charset="0"/>
              </a:endParaRPr>
            </a:p>
          </p:txBody>
        </p:sp>
        <p:grpSp>
          <p:nvGrpSpPr>
            <p:cNvPr id="3" name="Group 20"/>
            <p:cNvGrpSpPr>
              <a:grpSpLocks/>
            </p:cNvGrpSpPr>
            <p:nvPr/>
          </p:nvGrpSpPr>
          <p:grpSpPr bwMode="auto">
            <a:xfrm>
              <a:off x="2112" y="1056"/>
              <a:ext cx="3408" cy="3072"/>
              <a:chOff x="1920" y="960"/>
              <a:chExt cx="3408" cy="3072"/>
            </a:xfrm>
          </p:grpSpPr>
          <p:sp>
            <p:nvSpPr>
              <p:cNvPr id="3084" name="Line 12"/>
              <p:cNvSpPr>
                <a:spLocks noChangeShapeType="1"/>
              </p:cNvSpPr>
              <p:nvPr/>
            </p:nvSpPr>
            <p:spPr bwMode="auto">
              <a:xfrm flipV="1">
                <a:off x="3552" y="1152"/>
                <a:ext cx="0" cy="2592"/>
              </a:xfrm>
              <a:prstGeom prst="line">
                <a:avLst/>
              </a:prstGeom>
              <a:noFill/>
              <a:ln w="25400">
                <a:solidFill>
                  <a:srgbClr val="FF00FF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3081" name="Picture 9" descr="plane mirror colored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32867" b="43860"/>
              <a:stretch>
                <a:fillRect/>
              </a:stretch>
            </p:blipFill>
            <p:spPr bwMode="auto">
              <a:xfrm>
                <a:off x="1920" y="3648"/>
                <a:ext cx="3408" cy="384"/>
              </a:xfrm>
              <a:prstGeom prst="rect">
                <a:avLst/>
              </a:prstGeom>
              <a:noFill/>
            </p:spPr>
          </p:pic>
          <p:sp>
            <p:nvSpPr>
              <p:cNvPr id="3080" name="Text Box 8"/>
              <p:cNvSpPr txBox="1">
                <a:spLocks noChangeArrowheads="1"/>
              </p:cNvSpPr>
              <p:nvPr/>
            </p:nvSpPr>
            <p:spPr bwMode="auto">
              <a:xfrm>
                <a:off x="2736" y="3753"/>
                <a:ext cx="163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chemeClr val="bg1"/>
                    </a:solidFill>
                  </a:rPr>
                  <a:t>Mirror</a:t>
                </a:r>
              </a:p>
            </p:txBody>
          </p:sp>
          <p:sp>
            <p:nvSpPr>
              <p:cNvPr id="3082" name="Line 10"/>
              <p:cNvSpPr>
                <a:spLocks noChangeShapeType="1"/>
              </p:cNvSpPr>
              <p:nvPr/>
            </p:nvSpPr>
            <p:spPr bwMode="auto">
              <a:xfrm flipH="1">
                <a:off x="3552" y="1152"/>
                <a:ext cx="1440" cy="2592"/>
              </a:xfrm>
              <a:prstGeom prst="line">
                <a:avLst/>
              </a:prstGeom>
              <a:noFill/>
              <a:ln w="50800">
                <a:solidFill>
                  <a:srgbClr val="FFCC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" name="Line 11"/>
              <p:cNvSpPr>
                <a:spLocks noChangeShapeType="1"/>
              </p:cNvSpPr>
              <p:nvPr/>
            </p:nvSpPr>
            <p:spPr bwMode="auto">
              <a:xfrm flipH="1" flipV="1">
                <a:off x="2112" y="1152"/>
                <a:ext cx="1440" cy="2592"/>
              </a:xfrm>
              <a:prstGeom prst="line">
                <a:avLst/>
              </a:prstGeom>
              <a:noFill/>
              <a:ln w="50800">
                <a:solidFill>
                  <a:srgbClr val="FFCC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5" name="Arc 13"/>
              <p:cNvSpPr>
                <a:spLocks noChangeAspect="1"/>
              </p:cNvSpPr>
              <p:nvPr/>
            </p:nvSpPr>
            <p:spPr bwMode="auto">
              <a:xfrm rot="-124758">
                <a:off x="2942" y="2447"/>
                <a:ext cx="622" cy="1158"/>
              </a:xfrm>
              <a:custGeom>
                <a:avLst/>
                <a:gdLst>
                  <a:gd name="G0" fmla="+- 10561 0 0"/>
                  <a:gd name="G1" fmla="+- 21600 0 0"/>
                  <a:gd name="G2" fmla="+- 21600 0 0"/>
                  <a:gd name="T0" fmla="*/ 0 w 11589"/>
                  <a:gd name="T1" fmla="*/ 2758 h 21600"/>
                  <a:gd name="T2" fmla="*/ 11589 w 11589"/>
                  <a:gd name="T3" fmla="*/ 24 h 21600"/>
                  <a:gd name="T4" fmla="*/ 10561 w 1158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589" h="21600" fill="none" extrusionOk="0">
                    <a:moveTo>
                      <a:pt x="-1" y="2757"/>
                    </a:moveTo>
                    <a:cubicBezTo>
                      <a:pt x="3226" y="949"/>
                      <a:pt x="6862" y="-1"/>
                      <a:pt x="10561" y="0"/>
                    </a:cubicBezTo>
                    <a:cubicBezTo>
                      <a:pt x="10903" y="0"/>
                      <a:pt x="11246" y="8"/>
                      <a:pt x="11588" y="24"/>
                    </a:cubicBezTo>
                  </a:path>
                  <a:path w="11589" h="21600" stroke="0" extrusionOk="0">
                    <a:moveTo>
                      <a:pt x="-1" y="2757"/>
                    </a:moveTo>
                    <a:cubicBezTo>
                      <a:pt x="3226" y="949"/>
                      <a:pt x="6862" y="-1"/>
                      <a:pt x="10561" y="0"/>
                    </a:cubicBezTo>
                    <a:cubicBezTo>
                      <a:pt x="10903" y="0"/>
                      <a:pt x="11246" y="8"/>
                      <a:pt x="11588" y="24"/>
                    </a:cubicBezTo>
                    <a:lnTo>
                      <a:pt x="1056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6" name="Arc 14"/>
              <p:cNvSpPr>
                <a:spLocks noChangeAspect="1"/>
              </p:cNvSpPr>
              <p:nvPr/>
            </p:nvSpPr>
            <p:spPr bwMode="auto">
              <a:xfrm rot="124758" flipH="1">
                <a:off x="3542" y="2497"/>
                <a:ext cx="586" cy="1158"/>
              </a:xfrm>
              <a:custGeom>
                <a:avLst/>
                <a:gdLst>
                  <a:gd name="G0" fmla="+- 10561 0 0"/>
                  <a:gd name="G1" fmla="+- 21600 0 0"/>
                  <a:gd name="G2" fmla="+- 21600 0 0"/>
                  <a:gd name="T0" fmla="*/ 0 w 10926"/>
                  <a:gd name="T1" fmla="*/ 2758 h 21600"/>
                  <a:gd name="T2" fmla="*/ 10926 w 10926"/>
                  <a:gd name="T3" fmla="*/ 3 h 21600"/>
                  <a:gd name="T4" fmla="*/ 10561 w 1092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926" h="21600" fill="none" extrusionOk="0">
                    <a:moveTo>
                      <a:pt x="-1" y="2757"/>
                    </a:moveTo>
                    <a:cubicBezTo>
                      <a:pt x="3226" y="949"/>
                      <a:pt x="6862" y="-1"/>
                      <a:pt x="10561" y="0"/>
                    </a:cubicBezTo>
                    <a:cubicBezTo>
                      <a:pt x="10682" y="0"/>
                      <a:pt x="10804" y="1"/>
                      <a:pt x="10925" y="3"/>
                    </a:cubicBezTo>
                  </a:path>
                  <a:path w="10926" h="21600" stroke="0" extrusionOk="0">
                    <a:moveTo>
                      <a:pt x="-1" y="2757"/>
                    </a:moveTo>
                    <a:cubicBezTo>
                      <a:pt x="3226" y="949"/>
                      <a:pt x="6862" y="-1"/>
                      <a:pt x="10561" y="0"/>
                    </a:cubicBezTo>
                    <a:cubicBezTo>
                      <a:pt x="10682" y="0"/>
                      <a:pt x="10804" y="1"/>
                      <a:pt x="10925" y="3"/>
                    </a:cubicBezTo>
                    <a:lnTo>
                      <a:pt x="1056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9" name="Text Box 17"/>
              <p:cNvSpPr txBox="1">
                <a:spLocks noChangeArrowheads="1"/>
              </p:cNvSpPr>
              <p:nvPr/>
            </p:nvSpPr>
            <p:spPr bwMode="auto">
              <a:xfrm>
                <a:off x="3216" y="960"/>
                <a:ext cx="7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00FF"/>
                    </a:solidFill>
                  </a:rPr>
                  <a:t>normal</a:t>
                </a:r>
              </a:p>
            </p:txBody>
          </p:sp>
          <p:sp>
            <p:nvSpPr>
              <p:cNvPr id="3090" name="Text Box 18"/>
              <p:cNvSpPr txBox="1">
                <a:spLocks noChangeArrowheads="1"/>
              </p:cNvSpPr>
              <p:nvPr/>
            </p:nvSpPr>
            <p:spPr bwMode="auto">
              <a:xfrm>
                <a:off x="4464" y="2266"/>
                <a:ext cx="576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solidFill>
                      <a:srgbClr val="FFCC00"/>
                    </a:solidFill>
                  </a:rPr>
                  <a:t>incident ray</a:t>
                </a:r>
              </a:p>
            </p:txBody>
          </p:sp>
          <p:sp>
            <p:nvSpPr>
              <p:cNvPr id="3091" name="Text Box 19"/>
              <p:cNvSpPr txBox="1">
                <a:spLocks noChangeArrowheads="1"/>
              </p:cNvSpPr>
              <p:nvPr/>
            </p:nvSpPr>
            <p:spPr bwMode="auto">
              <a:xfrm>
                <a:off x="1968" y="2218"/>
                <a:ext cx="624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solidFill>
                      <a:srgbClr val="FFCC00"/>
                    </a:solidFill>
                  </a:rPr>
                  <a:t>reflected ray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1265</Words>
  <Application>Microsoft Office PowerPoint</Application>
  <PresentationFormat>On-screen Show (4:3)</PresentationFormat>
  <Paragraphs>198</Paragraphs>
  <Slides>34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Apex</vt:lpstr>
      <vt:lpstr>Equation</vt:lpstr>
      <vt:lpstr>Ray Diagrams</vt:lpstr>
      <vt:lpstr>Diverging Lens = Concave</vt:lpstr>
      <vt:lpstr>Converging Lens = Convex</vt:lpstr>
      <vt:lpstr>A ray of light is an extremely narrow beam of light.</vt:lpstr>
      <vt:lpstr>Slide 5</vt:lpstr>
      <vt:lpstr> </vt:lpstr>
      <vt:lpstr> </vt:lpstr>
      <vt:lpstr>Mirrors</vt:lpstr>
      <vt:lpstr>Reflection (bouncing light)</vt:lpstr>
      <vt:lpstr>Lensmaker’s Equation</vt:lpstr>
      <vt:lpstr>Magnification Equation</vt:lpstr>
      <vt:lpstr>Refraction (bending light)</vt:lpstr>
      <vt:lpstr>Lenses</vt:lpstr>
      <vt:lpstr>Rules for Concave Lens (Divergence)</vt:lpstr>
      <vt:lpstr>Concave Lenses</vt:lpstr>
      <vt:lpstr>Concave Lenses</vt:lpstr>
      <vt:lpstr>Concave Lenses</vt:lpstr>
      <vt:lpstr>Concave Lens (example)</vt:lpstr>
      <vt:lpstr>Concave Lens (example)</vt:lpstr>
      <vt:lpstr>Concave Lens (example)</vt:lpstr>
      <vt:lpstr>Concave Lens (example)</vt:lpstr>
      <vt:lpstr>Your Turn (Concave Lens)</vt:lpstr>
      <vt:lpstr>Your Turn (Concave Lens)</vt:lpstr>
      <vt:lpstr>Rules for Convex Lens (Convergence) </vt:lpstr>
      <vt:lpstr>Convex Lenses</vt:lpstr>
      <vt:lpstr>Convex Lenses</vt:lpstr>
      <vt:lpstr>Convex Lenses</vt:lpstr>
      <vt:lpstr>Convex Lens (example)</vt:lpstr>
      <vt:lpstr>Convex Lens (example)</vt:lpstr>
      <vt:lpstr>Convex Lens (example)</vt:lpstr>
      <vt:lpstr>Convex Lens (example)</vt:lpstr>
      <vt:lpstr>Your Turn (Convex Lens)</vt:lpstr>
      <vt:lpstr>Your Turn (Convex Lens)</vt:lpstr>
      <vt:lpstr>Thanks/Further Info</vt:lpstr>
    </vt:vector>
  </TitlesOfParts>
  <Company>mvusd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 Lens = Convex</dc:title>
  <dc:creator>schitraroff</dc:creator>
  <cp:lastModifiedBy>schitraroff</cp:lastModifiedBy>
  <cp:revision>12</cp:revision>
  <dcterms:created xsi:type="dcterms:W3CDTF">2013-02-20T17:13:21Z</dcterms:created>
  <dcterms:modified xsi:type="dcterms:W3CDTF">2013-02-21T00:07:02Z</dcterms:modified>
</cp:coreProperties>
</file>